
<file path=[Content_Types].xml><?xml version="1.0" encoding="utf-8"?>
<Types xmlns="http://schemas.openxmlformats.org/package/2006/content-types">
  <Override PartName="/docProps/core.xml" ContentType="application/vnd.openxmlformats-package.core-properties+xml"/>
  <Default Extension="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Default Extension="bin" ContentType="application/vnd.openxmlformats-officedocument.presentationml.printerSettings"/>
  <Default Extension="jpeg" ContentType="image/jpeg"/>
  <Override PartName="/ppt/slideLayouts/slideLayout4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7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
<Relationships xmlns="http://schemas.openxmlformats.org/package/2006/relationships">
	<Relationship Id="rId3" Type="http://schemas.openxmlformats.org/officeDocument/2006/relationships/printerSettings" Target="printerSettings/printerSettings1.bin"/>
	<Relationship Id="rId4" Type="http://schemas.openxmlformats.org/officeDocument/2006/relationships/presProps" Target="presProps.xml"/>
	<Relationship Id="rId5" Type="http://schemas.openxmlformats.org/officeDocument/2006/relationships/viewProps" Target="viewProps.xml"/>
	<Relationship Id="rId6" Type="http://schemas.openxmlformats.org/officeDocument/2006/relationships/theme" Target="theme/theme1.xml"/>
	<Relationship Id="rId7" Type="http://schemas.openxmlformats.org/officeDocument/2006/relationships/tableStyles" Target="tableStyles.xml"/>
	<Relationship Id="rId1" Type="http://schemas.openxmlformats.org/officeDocument/2006/relationships/slideMaster" Target="slideMasters/slideMaster1.xml"/>
	<Relationship Id="rId8" Type="http://schemas.openxmlformats.org/officeDocument/2006/relationships/slide" Target="slides/slide1.xml"/>
	<Relationship Id="rId9" Type="http://schemas.openxmlformats.org/officeDocument/2006/relationships/slide" Target="slides/slide2.xml"/>
	<Relationship Id="rId10" Type="http://schemas.openxmlformats.org/officeDocument/2006/relationships/slide" Target="slides/slide3.xml"/>
	<Relationship Id="rId11" Type="http://schemas.openxmlformats.org/officeDocument/2006/relationships/slide" Target="slides/slide4.xml"/>
	<Relationship Id="rId12" Type="http://schemas.openxmlformats.org/officeDocument/2006/relationships/slide" Target="slides/slide5.xml"/>
	<Relationship Id="rId13" Type="http://schemas.openxmlformats.org/officeDocument/2006/relationships/slide" Target="slides/slide6.xml"/>
	<Relationship Id="rId14" Type="http://schemas.openxmlformats.org/officeDocument/2006/relationships/slide" Target="slides/slide7.xml"/>
	<Relationship Id="rId15" Type="http://schemas.openxmlformats.org/officeDocument/2006/relationships/slide" Target="slides/slide8.xml"/>
	<Relationship Id="rId16" Type="http://schemas.openxmlformats.org/officeDocument/2006/relationships/slide" Target="slides/slide9.xml"/>
	<Relationship Id="rId17" Type="http://schemas.openxmlformats.org/officeDocument/2006/relationships/slide" Target="slides/slide10.xml"/>
	<Relationship Id="rId18" Type="http://schemas.openxmlformats.org/officeDocument/2006/relationships/slide" Target="slides/slide11.xml"/>
	<Relationship Id="rId19" Type="http://schemas.openxmlformats.org/officeDocument/2006/relationships/slide" Target="slides/slide12.xml"/>
	<Relationship Id="rId20" Type="http://schemas.openxmlformats.org/officeDocument/2006/relationships/slide" Target="slides/slide13.xml"/>
	<Relationship Id="rId21" Type="http://schemas.openxmlformats.org/officeDocument/2006/relationships/slide" Target="slides/slide14.xml"/>
	<Relationship Id="rId22" Type="http://schemas.openxmlformats.org/officeDocument/2006/relationships/slide" Target="slides/slide15.xml"/>
	<Relationship Id="rId23" Type="http://schemas.openxmlformats.org/officeDocument/2006/relationships/slide" Target="slides/slide16.xml"/>
	<Relationship Id="rId24" Type="http://schemas.openxmlformats.org/officeDocument/2006/relationships/slide" Target="slides/slide17.xml"/>
	<Relationship Id="rId25" Type="http://schemas.openxmlformats.org/officeDocument/2006/relationships/slide" Target="slides/slide18.xml"/>
	<Relationship Id="rId26" Type="http://schemas.openxmlformats.org/officeDocument/2006/relationships/slide" Target="slides/slide19.xml"/>
	<Relationship Id="rId27" Type="http://schemas.openxmlformats.org/officeDocument/2006/relationships/slide" Target="slides/slide20.xml"/>
	<Relationship Id="rId28" Type="http://schemas.openxmlformats.org/officeDocument/2006/relationships/slide" Target="slides/slide21.xml"/>
	<Relationship Id="rId29" Type="http://schemas.openxmlformats.org/officeDocument/2006/relationships/slide" Target="slides/slide22.xml"/>
	<Relationship Id="rId30" Type="http://schemas.openxmlformats.org/officeDocument/2006/relationships/slide" Target="slides/slide23.xml"/>
	<Relationship Id="rId31" Type="http://schemas.openxmlformats.org/officeDocument/2006/relationships/slide" Target="slides/slide24.xml"/>
	<Relationship Id="rId32" Type="http://schemas.openxmlformats.org/officeDocument/2006/relationships/slide" Target="slides/slide25.xml"/>
	<Relationship Id="rId33" Type="http://schemas.openxmlformats.org/officeDocument/2006/relationships/slide" Target="slides/slide26.xml"/>
	<Relationship Id="rId34" Type="http://schemas.openxmlformats.org/officeDocument/2006/relationships/slide" Target="slides/slide27.xml"/>
	<Relationship Id="rId35" Type="http://schemas.openxmlformats.org/officeDocument/2006/relationships/slide" Target="slides/slide28.xml"/>
	<Relationship Id="rId36" Type="http://schemas.openxmlformats.org/officeDocument/2006/relationships/slide" Target="slides/slide29.xml"/>
	<Relationship Id="rId37" Type="http://schemas.openxmlformats.org/officeDocument/2006/relationships/slide" Target="slides/slide30.xml"/>
	<Relationship Id="rId38" Type="http://schemas.openxmlformats.org/officeDocument/2006/relationships/slide" Target="slides/slide31.xml"/>
	<Relationship Id="rId39" Type="http://schemas.openxmlformats.org/officeDocument/2006/relationships/slide" Target="slides/slide32.xml"/>
	<Relationship Id="rId40" Type="http://schemas.openxmlformats.org/officeDocument/2006/relationships/slide" Target="slides/slide33.xml"/>
	<Relationship Id="rId41" Type="http://schemas.openxmlformats.org/officeDocument/2006/relationships/slide" Target="slides/slide34.xml"/>
	<Relationship Id="rId42" Type="http://schemas.openxmlformats.org/officeDocument/2006/relationships/slide" Target="slides/slide35.xml"/>
	<Relationship Id="rId43" Type="http://schemas.openxmlformats.org/officeDocument/2006/relationships/slide" Target="slides/slide36.xml"/>
	<Relationship Id="rId44" Type="http://schemas.openxmlformats.org/officeDocument/2006/relationships/slide" Target="slides/slide37.xml"/>
	<Relationship Id="rId45" Type="http://schemas.openxmlformats.org/officeDocument/2006/relationships/slide" Target="slides/slide38.xml"/>
	<Relationship Id="rId46" Type="http://schemas.openxmlformats.org/officeDocument/2006/relationships/slide" Target="slides/slide39.xml"/>
	<Relationship Id="rId47" Type="http://schemas.openxmlformats.org/officeDocument/2006/relationships/slide" Target="slides/slide40.xml"/>
	<Relationship Id="rId48" Type="http://schemas.openxmlformats.org/officeDocument/2006/relationships/slide" Target="slides/slide41.xml"/>
	<Relationship Id="rId49" Type="http://schemas.openxmlformats.org/officeDocument/2006/relationships/slide" Target="slides/slide42.xml"/>
	<Relationship Id="rId50" Type="http://schemas.openxmlformats.org/officeDocument/2006/relationships/slide" Target="slides/slide43.xml"/>
	<Relationship Id="rId51" Type="http://schemas.openxmlformats.org/officeDocument/2006/relationships/slide" Target="slides/slide44.xml"/>
	<Relationship Id="rId52" Type="http://schemas.openxmlformats.org/officeDocument/2006/relationships/slide" Target="slides/slide45.xml"/>
	<Relationship Id="rId53" Type="http://schemas.openxmlformats.org/officeDocument/2006/relationships/slide" Target="slides/slide46.xml"/>
</Relationships>
</file>

<file path=ppt/media/>
</file>

<file path=ppt/media/10image.jpeg>
</file>

<file path=ppt/media/11image.jpeg>
</file>

<file path=ppt/media/12image.jpeg>
</file>

<file path=ppt/media/13image.jpeg>
</file>

<file path=ppt/media/14image.jpeg>
</file>

<file path=ppt/media/15image.jpeg>
</file>

<file path=ppt/media/16image.jpeg>
</file>

<file path=ppt/media/17image.jpeg>
</file>

<file path=ppt/media/18image.jpeg>
</file>

<file path=ppt/media/19image.jpeg>
</file>

<file path=ppt/media/1image.jpeg>
</file>

<file path=ppt/media/20image.jpeg>
</file>

<file path=ppt/media/21image.jpeg>
</file>

<file path=ppt/media/22image.jpeg>
</file>

<file path=ppt/media/23image.jpeg>
</file>

<file path=ppt/media/24image.jpeg>
</file>

<file path=ppt/media/25image.jpeg>
</file>

<file path=ppt/media/26image.jpeg>
</file>

<file path=ppt/media/27image.jpeg>
</file>

<file path=ppt/media/28image.jpeg>
</file>

<file path=ppt/media/29image.jpeg>
</file>

<file path=ppt/media/2image.jpeg>
</file>

<file path=ppt/media/30image.jpeg>
</file>

<file path=ppt/media/31image.jpeg>
</file>

<file path=ppt/media/32image.jpeg>
</file>

<file path=ppt/media/33image.jpeg>
</file>

<file path=ppt/media/34image.jpeg>
</file>

<file path=ppt/media/35image.jpeg>
</file>

<file path=ppt/media/36image.jpeg>
</file>

<file path=ppt/media/37image.jpeg>
</file>

<file path=ppt/media/38image.jpeg>
</file>

<file path=ppt/media/39image.jpeg>
</file>

<file path=ppt/media/3image.jpeg>
</file>

<file path=ppt/media/40image.jpeg>
</file>

<file path=ppt/media/41image.jpeg>
</file>

<file path=ppt/media/42image.jpeg>
</file>

<file path=ppt/media/43image.jpeg>
</file>

<file path=ppt/media/44image.jpeg>
</file>

<file path=ppt/media/45image.jpeg>
</file>

<file path=ppt/media/46image.jpeg>
</file>

<file path=ppt/media/4image.jpeg>
</file>

<file path=ppt/media/5image.jpeg>
</file>

<file path=ppt/media/6image.jpeg>
</file>

<file path=ppt/media/7image.jpeg>
</file>

<file path=ppt/media/8image.jpeg>
</file>

<file path=ppt/media/9image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6DD26-32A4-2A43-990A-6F7E5E73786E}" type="datetimeFigureOut">
              <a:rPr lang="en-US" smtClean="0"/>
              <a:t>11/21/11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image.jpeg"/>
</Relationships>
</file>

<file path=ppt/slides/_rels/slide10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0image.jpeg"/>
	<Relationship Id="rId3" Type="http://schemas.openxmlformats.org/officeDocument/2006/relationships/hyperlink" Target="http://https://github.com/Roderic19/IBM-Applied-Data-Science-Capstone/blob/main/DataWrangling.ipynb" TargetMode="External"/>
</Relationships>
</file>

<file path=ppt/slides/_rels/slide11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1image.jpeg"/>
	<Relationship Id="rId3" Type="http://schemas.openxmlformats.org/officeDocument/2006/relationships/hyperlink" Target="http://https://github.com/Roderic19/IBM-Applied-Data-Science-Capstone/blob/main/EDA_DataVisualization.ipynb" TargetMode="External"/>
</Relationships>
</file>

<file path=ppt/slides/_rels/slide12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2image.jpeg"/>
	<Relationship Id="rId3" Type="http://schemas.openxmlformats.org/officeDocument/2006/relationships/hyperlink" Target="http://https://github.com/Roderic19/IBM-Applied-Data-Science-Capstone/blob/main/EDA_SQL.ipynb" TargetMode="External"/>
</Relationships>
</file>

<file path=ppt/slides/_rels/slide13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3image.jpeg"/>
	<Relationship Id="rId3" Type="http://schemas.openxmlformats.org/officeDocument/2006/relationships/hyperlink" Target="http://https://github.com/Roderic19/IBM-Applied-Data-Science-Capstone/blob/main/LaunchSite_Location.ipynb" TargetMode="External"/>
</Relationships>
</file>

<file path=ppt/slides/_rels/slide14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4image.jpeg"/>
	<Relationship Id="rId3" Type="http://schemas.openxmlformats.org/officeDocument/2006/relationships/hyperlink" Target="http://https://github.com/Roderic19/IBM-Applied-Data-Science-Capstone/blob/main/spacex_dash_app.py" TargetMode="External"/>
</Relationships>
</file>

<file path=ppt/slides/_rels/slide15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5image.jpeg"/>
</Relationships>
</file>

<file path=ppt/slides/_rels/slide16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6image.jpeg"/>
</Relationships>
</file>

<file path=ppt/slides/_rels/slide17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7image.jpeg"/>
</Relationships>
</file>

<file path=ppt/slides/_rels/slide18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8image.jpeg"/>
</Relationships>
</file>

<file path=ppt/slides/_rels/slide19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19image.jpeg"/>
</Relationships>
</file>

<file path=ppt/slides/_rels/slide2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image.jpeg"/>
</Relationships>
</file>

<file path=ppt/slides/_rels/slide20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0image.jpeg"/>
</Relationships>
</file>

<file path=ppt/slides/_rels/slide21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1image.jpeg"/>
</Relationships>
</file>

<file path=ppt/slides/_rels/slide22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2image.jpeg"/>
</Relationships>
</file>

<file path=ppt/slides/_rels/slide23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3image.jpeg"/>
</Relationships>
</file>

<file path=ppt/slides/_rels/slide24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4image.jpeg"/>
</Relationships>
</file>

<file path=ppt/slides/_rels/slide25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5image.jpeg"/>
</Relationships>
</file>

<file path=ppt/slides/_rels/slide26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6image.jpeg"/>
</Relationships>
</file>

<file path=ppt/slides/_rels/slide27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7image.jpeg"/>
</Relationships>
</file>

<file path=ppt/slides/_rels/slide28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8image.jpeg"/>
</Relationships>
</file>

<file path=ppt/slides/_rels/slide29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29image.jpeg"/>
</Relationships>
</file>

<file path=ppt/slides/_rels/slide3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image.jpeg"/>
</Relationships>
</file>

<file path=ppt/slides/_rels/slide30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0image.jpeg"/>
</Relationships>
</file>

<file path=ppt/slides/_rels/slide31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1image.jpeg"/>
</Relationships>
</file>

<file path=ppt/slides/_rels/slide32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2image.jpeg"/>
</Relationships>
</file>

<file path=ppt/slides/_rels/slide33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3image.jpeg"/>
</Relationships>
</file>

<file path=ppt/slides/_rels/slide34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4image.jpeg"/>
</Relationships>
</file>

<file path=ppt/slides/_rels/slide35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5image.jpeg"/>
</Relationships>
</file>

<file path=ppt/slides/_rels/slide36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6image.jpeg"/>
</Relationships>
</file>

<file path=ppt/slides/_rels/slide37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7image.jpeg"/>
</Relationships>
</file>

<file path=ppt/slides/_rels/slide38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8image.jpeg"/>
</Relationships>
</file>

<file path=ppt/slides/_rels/slide39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39image.jpeg"/>
</Relationships>
</file>

<file path=ppt/slides/_rels/slide4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image.jpeg"/>
</Relationships>
</file>

<file path=ppt/slides/_rels/slide40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0image.jpeg"/>
</Relationships>
</file>

<file path=ppt/slides/_rels/slide41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1image.jpeg"/>
</Relationships>
</file>

<file path=ppt/slides/_rels/slide42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2image.jpeg"/>
</Relationships>
</file>

<file path=ppt/slides/_rels/slide43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3image.jpeg"/>
</Relationships>
</file>

<file path=ppt/slides/_rels/slide44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4image.jpeg"/>
</Relationships>
</file>

<file path=ppt/slides/_rels/slide45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5image.jpeg"/>
</Relationships>
</file>

<file path=ppt/slides/_rels/slide46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46image.jpeg"/>
</Relationships>
</file>

<file path=ppt/slides/_rels/slide5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5image.jpeg"/>
</Relationships>
</file>

<file path=ppt/slides/_rels/slide6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6image.jpeg"/>
</Relationships>
</file>

<file path=ppt/slides/_rels/slide7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7image.jpeg"/>
</Relationships>
</file>

<file path=ppt/slides/_rels/slide8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8image.jpeg"/>
	<Relationship Id="rId3" Type="http://schemas.openxmlformats.org/officeDocument/2006/relationships/hyperlink" Target="http://https://github.com/Roderic19/IBM-Applied-Data-Science-Capstone/blob/main/DataCollection_API.ipynb" TargetMode="External"/>
</Relationships>
</file>

<file path=ppt/slides/_rels/slide9.xml.rels><?xml version="1.0" encoding="UTF-8" standalone="yes"?>
<Relationships xmlns="http://schemas.openxmlformats.org/package/2006/relationships">
	<Relationship Id="rId1" Type="http://schemas.openxmlformats.org/officeDocument/2006/relationships/slideLayout" Target="../slideLayouts/slideLayout1.xml"/>
	<Relationship Id="rId2" Type="http://schemas.openxmlformats.org/officeDocument/2006/relationships/image" Target="../media/9image.jpeg"/>
	<Relationship Id="rId3" Type="http://schemas.openxmlformats.org/officeDocument/2006/relationships/hyperlink" Target="http://https://github.com/Roderic19/IBM-Applied-Data-Science-Capstone/blob/main/DataCollection_Webscraping.ipynb" TargetMode="Externa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" name="Picture 1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" name="TextBox 1"/>
          <p:cNvSpPr txBox="1"/>
          <p:nvPr/>
        </p:nvSpPr>
        <p:spPr>
          <a:xfrm>
            <a:off x="980757" y="4633302"/>
            <a:ext cx="1698515" cy="534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 marL="0">
              <a:lnSpc>
                <a:spcPct val="97083"/>
              </a:lnSpc>
            </a:pPr>
            <a:r>
              <a:rPr lang="en-US" altLang="zh-CN" sz="1800" spc="69" dirty="0">
                <a:solidFill>
                  <a:srgbClr val="e6e5e5"/>
                </a:solidFill>
                <a:latin typeface="Times New Roman"/>
                <a:ea typeface="Times New Roman"/>
              </a:rPr>
              <a:t>Roderic</a:t>
            </a:r>
            <a:r>
              <a:rPr lang="en-US" altLang="zh-CN" sz="1800" spc="-184" dirty="0">
                <a:solidFill>
                  <a:srgbClr val="e6e5e5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e6e5e5"/>
                </a:solidFill>
                <a:latin typeface="Times New Roman"/>
                <a:ea typeface="Times New Roman"/>
              </a:rPr>
              <a:t>Bouesse</a:t>
            </a:r>
            <a:r>
              <a:rPr lang="en-US" altLang="zh-CN" sz="1800" dirty="0">
                <a:solidFill>
                  <a:srgbClr val="e6e5e5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4" dirty="0">
                <a:solidFill>
                  <a:srgbClr val="e6e5e5"/>
                </a:solidFill>
                <a:latin typeface="Times New Roman"/>
                <a:ea typeface="Times New Roman"/>
              </a:rPr>
              <a:t>28/</a:t>
            </a:r>
            <a:r>
              <a:rPr lang="en-US" altLang="zh-CN" sz="1800" spc="200" dirty="0">
                <a:solidFill>
                  <a:srgbClr val="e6e5e5"/>
                </a:solidFill>
                <a:latin typeface="Times New Roman"/>
                <a:ea typeface="Times New Roman"/>
              </a:rPr>
              <a:t>11/2021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7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862012" y="472484"/>
            <a:ext cx="8372288" cy="27973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3650" spc="22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Wrangling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8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4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dataset,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there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several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cases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did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not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land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successully.</a:t>
            </a:r>
          </a:p>
          <a:p>
            <a:pPr marL="0" indent="457517">
              <a:lnSpc>
                <a:spcPct val="100000"/>
              </a:lnSpc>
              <a:spcBef>
                <a:spcPts val="304"/>
              </a:spcBef>
            </a:pPr>
            <a:r>
              <a:rPr lang="en-US" altLang="zh-CN" sz="14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400" spc="114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True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Ocean,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True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RTLS,</a:t>
            </a:r>
            <a:r>
              <a:rPr lang="en-US" altLang="zh-CN" sz="14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True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ASDS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means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been</a:t>
            </a:r>
            <a:r>
              <a:rPr lang="en-US" altLang="zh-CN" sz="14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successful.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spc="1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400" spc="15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1400" spc="20" dirty="0">
                <a:solidFill>
                  <a:srgbClr val="000000"/>
                </a:solidFill>
                <a:latin typeface="Times New Roman"/>
                <a:ea typeface="Times New Roman"/>
              </a:rPr>
              <a:t>False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000000"/>
                </a:solidFill>
                <a:latin typeface="Times New Roman"/>
                <a:ea typeface="Times New Roman"/>
              </a:rPr>
              <a:t>Ocean,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0" dirty="0">
                <a:solidFill>
                  <a:srgbClr val="000000"/>
                </a:solidFill>
                <a:latin typeface="Times New Roman"/>
                <a:ea typeface="Times New Roman"/>
              </a:rPr>
              <a:t>False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000000"/>
                </a:solidFill>
                <a:latin typeface="Times New Roman"/>
                <a:ea typeface="Times New Roman"/>
              </a:rPr>
              <a:t>RTLS,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000000"/>
                </a:solidFill>
                <a:latin typeface="Times New Roman"/>
                <a:ea typeface="Times New Roman"/>
              </a:rPr>
              <a:t>False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000000"/>
                </a:solidFill>
                <a:latin typeface="Times New Roman"/>
                <a:ea typeface="Times New Roman"/>
              </a:rPr>
              <a:t>ASDS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000000"/>
                </a:solidFill>
                <a:latin typeface="Times New Roman"/>
                <a:ea typeface="Times New Roman"/>
              </a:rPr>
              <a:t>means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0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15" dirty="0">
                <a:solidFill>
                  <a:srgbClr val="000000"/>
                </a:solidFill>
                <a:latin typeface="Times New Roman"/>
                <a:ea typeface="Times New Roman"/>
              </a:rPr>
              <a:t>failure.</a:t>
            </a:r>
          </a:p>
          <a:p>
            <a:pPr>
              <a:lnSpc>
                <a:spcPts val="66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4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94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need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transform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string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variables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into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categorical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variables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1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means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</a:p>
          <a:p>
            <a:pPr marL="0" indent="228917">
              <a:lnSpc>
                <a:spcPct val="100000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been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0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means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failure.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453707" y="3397551"/>
            <a:ext cx="2713805" cy="17021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1.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Calculate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launches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number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for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each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site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200"/>
              </a:lnSpc>
            </a:pPr>
            <a:endParaRPr lang="en-US" dirty="0" smtClean="0"/>
          </a:p>
          <a:p>
            <a:pPr hangingPunct="0" marL="0">
              <a:lnSpc>
                <a:spcPct val="95416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2.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Calculate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the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number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and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occurence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br/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of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each</a:t>
            </a:r>
            <a:r>
              <a:rPr lang="en-US" altLang="zh-CN" sz="1200" spc="5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orbit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114165" y="3452217"/>
            <a:ext cx="2515003" cy="3505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 marL="0">
              <a:lnSpc>
                <a:spcPct val="95833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3.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Calculate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number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and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occurrence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of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mission</a:t>
            </a:r>
            <a:r>
              <a:rPr lang="en-US" altLang="zh-CN" sz="1200" spc="5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outcome</a:t>
            </a:r>
            <a:r>
              <a:rPr lang="en-US" altLang="zh-CN" sz="1200" spc="5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per</a:t>
            </a:r>
            <a:r>
              <a:rPr lang="en-US" altLang="zh-CN" sz="1200" spc="5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orbit</a:t>
            </a:r>
            <a:r>
              <a:rPr lang="en-US" altLang="zh-CN" sz="1200" spc="5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type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8441690" y="3404346"/>
            <a:ext cx="2429153" cy="21696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 marL="0">
              <a:lnSpc>
                <a:spcPct val="95416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4.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landing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outcome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label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from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spc="15" b="1" dirty="0">
                <a:solidFill>
                  <a:srgbClr val="000000"/>
                </a:solidFill>
                <a:latin typeface="Calibri"/>
                <a:ea typeface="Calibri"/>
              </a:rPr>
              <a:t>Outcome</a:t>
            </a:r>
            <a:r>
              <a:rPr lang="en-US" altLang="zh-CN" sz="1200" spc="-5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spc="20" b="1" dirty="0">
                <a:solidFill>
                  <a:srgbClr val="000000"/>
                </a:solidFill>
                <a:latin typeface="Calibri"/>
                <a:ea typeface="Calibri"/>
              </a:rPr>
              <a:t>column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9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5.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Export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to</a:t>
            </a:r>
            <a:r>
              <a:rPr lang="en-US" altLang="zh-CN" sz="1200" spc="3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file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4816475" y="6125899"/>
            <a:ext cx="6684750" cy="3840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39999"/>
              </a:lnSpc>
              <a:tabLst>
                <a:tab pos="6312916" algn="l"/>
              </a:tabLst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6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	</a:t>
            </a: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TextBox 43"/>
          <p:cNvSpPr txBox="1"/>
          <p:nvPr/>
        </p:nvSpPr>
        <p:spPr>
          <a:xfrm>
            <a:off x="862012" y="472484"/>
            <a:ext cx="5721188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55" dirty="0">
                <a:solidFill>
                  <a:srgbClr val="0947c9"/>
                </a:solidFill>
                <a:latin typeface="Times New Roman"/>
                <a:ea typeface="Times New Roman"/>
              </a:rPr>
              <a:t>EDA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ea typeface="Times New Roman"/>
              </a:rPr>
              <a:t>Visualization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848755" y="1875123"/>
            <a:ext cx="3976668" cy="35781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13256">
              <a:lnSpc>
                <a:spcPct val="100000"/>
              </a:lnSpc>
            </a:pPr>
            <a:r>
              <a:rPr lang="en-US" altLang="zh-CN" sz="2000" spc="6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000" spc="6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000" spc="69" dirty="0">
                <a:solidFill>
                  <a:srgbClr val="282828"/>
                </a:solidFill>
                <a:latin typeface="Times New Roman"/>
                <a:ea typeface="Times New Roman"/>
              </a:rPr>
              <a:t>Scatter</a:t>
            </a:r>
            <a:r>
              <a:rPr lang="en-US" altLang="zh-CN" sz="200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89" dirty="0">
                <a:solidFill>
                  <a:srgbClr val="282828"/>
                </a:solidFill>
                <a:latin typeface="Times New Roman"/>
                <a:ea typeface="Times New Roman"/>
              </a:rPr>
              <a:t>Graphs</a:t>
            </a:r>
          </a:p>
          <a:p>
            <a:pPr>
              <a:lnSpc>
                <a:spcPts val="1469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Flight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4" dirty="0">
                <a:solidFill>
                  <a:srgbClr val="282828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9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</a:p>
          <a:p>
            <a:pPr>
              <a:lnSpc>
                <a:spcPts val="1444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Flight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4" dirty="0">
                <a:solidFill>
                  <a:srgbClr val="282828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55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Site</a:t>
            </a:r>
          </a:p>
          <a:p>
            <a:pPr>
              <a:lnSpc>
                <a:spcPts val="1444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Site</a:t>
            </a:r>
          </a:p>
          <a:p>
            <a:pPr>
              <a:lnSpc>
                <a:spcPts val="1514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4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Flight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9" dirty="0">
                <a:solidFill>
                  <a:srgbClr val="282828"/>
                </a:solidFill>
                <a:latin typeface="Times New Roman"/>
                <a:ea typeface="Times New Roman"/>
              </a:rPr>
              <a:t>Number</a:t>
            </a:r>
          </a:p>
          <a:p>
            <a:pPr>
              <a:lnSpc>
                <a:spcPts val="1439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75" dirty="0">
                <a:solidFill>
                  <a:srgbClr val="282828"/>
                </a:solidFill>
                <a:latin typeface="Times New Roman"/>
                <a:ea typeface="Times New Roman"/>
              </a:rPr>
              <a:t>Type</a:t>
            </a:r>
          </a:p>
          <a:p>
            <a:pPr>
              <a:lnSpc>
                <a:spcPts val="1444"/>
              </a:lnSpc>
            </a:pPr>
            <a:endParaRPr lang="en-US" dirty="0" smtClean="0"/>
          </a:p>
          <a:p>
            <a:pPr marL="0" indent="470774">
              <a:lnSpc>
                <a:spcPct val="100000"/>
              </a:lnSpc>
            </a:pPr>
            <a:r>
              <a:rPr lang="en-US" altLang="zh-CN" sz="155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5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75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539"/>
              </a:lnSpc>
            </a:pPr>
            <a:endParaRPr lang="en-US" dirty="0" smtClean="0"/>
          </a:p>
          <a:p>
            <a:pPr hangingPunct="0" marL="0">
              <a:lnSpc>
                <a:spcPct val="98333"/>
              </a:lnSpc>
            </a:pPr>
            <a:r>
              <a:rPr lang="en-US" altLang="zh-CN" sz="1400" spc="100" dirty="0">
                <a:solidFill>
                  <a:srgbClr val="000000"/>
                </a:solidFill>
                <a:latin typeface="Times New Roman"/>
                <a:ea typeface="Times New Roman"/>
              </a:rPr>
              <a:t>Scatter</a:t>
            </a:r>
            <a:r>
              <a:rPr lang="en-US" altLang="zh-CN" sz="1400" spc="100" dirty="0">
                <a:solidFill>
                  <a:srgbClr val="000000"/>
                </a:solidFill>
                <a:latin typeface="Times New Roman"/>
                <a:ea typeface="Times New Roman"/>
              </a:rPr>
              <a:t>plots</a:t>
            </a:r>
            <a:r>
              <a:rPr lang="en-US" altLang="zh-CN" sz="1400" spc="139" dirty="0">
                <a:solidFill>
                  <a:srgbClr val="000000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100" dirty="0">
                <a:solidFill>
                  <a:srgbClr val="000000"/>
                </a:solidFill>
                <a:latin typeface="Times New Roman"/>
                <a:ea typeface="Times New Roman"/>
              </a:rPr>
              <a:t>relationship</a:t>
            </a: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be</a:t>
            </a:r>
            <a:r>
              <a:rPr lang="en-US" altLang="zh-CN" sz="1400" spc="125" dirty="0">
                <a:solidFill>
                  <a:srgbClr val="000000"/>
                </a:solidFill>
                <a:latin typeface="Times New Roman"/>
                <a:ea typeface="Times New Roman"/>
              </a:rPr>
              <a:t>tween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85" dirty="0">
                <a:solidFill>
                  <a:srgbClr val="000000"/>
                </a:solidFill>
                <a:latin typeface="Times New Roman"/>
                <a:ea typeface="Times New Roman"/>
              </a:rPr>
              <a:t>variables.</a:t>
            </a:r>
            <a:r>
              <a:rPr lang="en-US" altLang="zh-CN" sz="1400" spc="94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400" spc="85" dirty="0">
                <a:solidFill>
                  <a:srgbClr val="000000"/>
                </a:solidFill>
                <a:latin typeface="Times New Roman"/>
                <a:ea typeface="Times New Roman"/>
              </a:rPr>
              <a:t>relationship</a:t>
            </a:r>
            <a:r>
              <a:rPr lang="en-US" altLang="zh-CN" sz="1400" spc="89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400" spc="85" dirty="0">
                <a:solidFill>
                  <a:srgbClr val="000000"/>
                </a:solidFill>
                <a:latin typeface="Times New Roman"/>
                <a:ea typeface="Times New Roman"/>
              </a:rPr>
              <a:t>called</a:t>
            </a:r>
            <a:r>
              <a:rPr lang="en-US" altLang="zh-CN" sz="1400" spc="9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90" dirty="0">
                <a:solidFill>
                  <a:srgbClr val="000000"/>
                </a:solidFill>
                <a:latin typeface="Times New Roman"/>
                <a:ea typeface="Times New Roman"/>
              </a:rPr>
              <a:t>correl</a:t>
            </a:r>
            <a:r>
              <a:rPr lang="en-US" altLang="zh-CN" sz="1400" spc="80" dirty="0">
                <a:solidFill>
                  <a:srgbClr val="000000"/>
                </a:solidFill>
                <a:latin typeface="Times New Roman"/>
                <a:ea typeface="Times New Roman"/>
              </a:rPr>
              <a:t>ation.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6125590" y="1763998"/>
            <a:ext cx="3947824" cy="36223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000" spc="129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2000" dirty="0">
                <a:solidFill>
                  <a:srgbClr val="282828"/>
                </a:solidFill>
                <a:latin typeface="Times New Roman"/>
                <a:ea typeface="Times New Roman"/>
              </a:rPr>
              <a:t>Bar</a:t>
            </a:r>
            <a:r>
              <a:rPr lang="en-US" altLang="zh-CN" sz="2000" spc="1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dirty="0">
                <a:solidFill>
                  <a:srgbClr val="282828"/>
                </a:solidFill>
                <a:latin typeface="Times New Roman"/>
                <a:ea typeface="Times New Roman"/>
              </a:rPr>
              <a:t>Graph</a:t>
            </a:r>
          </a:p>
          <a:p>
            <a:pPr marL="0" indent="457453">
              <a:lnSpc>
                <a:spcPct val="100000"/>
              </a:lnSpc>
              <a:tabLst>
                <a:tab pos="800735" algn="l"/>
              </a:tabLst>
            </a:pPr>
            <a:r>
              <a:rPr lang="en-US" altLang="zh-CN" sz="1550" spc="5" dirty="0">
                <a:solidFill>
                  <a:srgbClr val="282828"/>
                </a:solidFill>
                <a:latin typeface="Arial"/>
                <a:ea typeface="Arial"/>
              </a:rPr>
              <a:t>•	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Orbit</a:t>
            </a:r>
          </a:p>
          <a:p>
            <a:pPr>
              <a:lnSpc>
                <a:spcPts val="1760"/>
              </a:lnSpc>
            </a:pPr>
            <a:endParaRPr lang="en-US" dirty="0" smtClean="0"/>
          </a:p>
          <a:p>
            <a:pPr hangingPunct="0" marL="51704">
              <a:lnSpc>
                <a:spcPct val="98333"/>
              </a:lnSpc>
            </a:pP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Bar</a:t>
            </a:r>
            <a:r>
              <a:rPr lang="en-US" altLang="zh-CN" sz="1400" spc="120" dirty="0">
                <a:solidFill>
                  <a:srgbClr val="000000"/>
                </a:solidFill>
                <a:latin typeface="Times New Roman"/>
                <a:ea typeface="Times New Roman"/>
              </a:rPr>
              <a:t>graphs</a:t>
            </a:r>
            <a:r>
              <a:rPr lang="en-US" altLang="zh-CN" sz="1400" spc="150" dirty="0">
                <a:solidFill>
                  <a:srgbClr val="000000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11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ea typeface="Times New Roman"/>
              </a:rPr>
              <a:t>relationship</a:t>
            </a:r>
            <a:r>
              <a:rPr lang="en-US" altLang="zh-CN" sz="1400" spc="145" dirty="0">
                <a:solidFill>
                  <a:srgbClr val="000000"/>
                </a:solidFill>
                <a:latin typeface="Times New Roman"/>
                <a:ea typeface="Times New Roman"/>
              </a:rPr>
              <a:t>bet</a:t>
            </a:r>
            <a:r>
              <a:rPr lang="en-US" altLang="zh-CN" sz="1400" spc="135" dirty="0">
                <a:solidFill>
                  <a:srgbClr val="000000"/>
                </a:solidFill>
                <a:latin typeface="Times New Roman"/>
                <a:ea typeface="Times New Roman"/>
              </a:rPr>
              <a:t>ween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ea typeface="Times New Roman"/>
              </a:rPr>
              <a:t>numeric</a:t>
            </a:r>
            <a:r>
              <a:rPr lang="en-US" altLang="zh-CN" sz="1400" spc="11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89" dirty="0">
                <a:solidFill>
                  <a:srgbClr val="000000"/>
                </a:solidFill>
                <a:latin typeface="Times New Roman"/>
                <a:ea typeface="Times New Roman"/>
              </a:rPr>
              <a:t>categoric</a:t>
            </a:r>
            <a:r>
              <a:rPr lang="en-US" altLang="zh-CN" sz="1400" spc="94" dirty="0">
                <a:solidFill>
                  <a:srgbClr val="000000"/>
                </a:solidFill>
                <a:latin typeface="Times New Roman"/>
                <a:ea typeface="Times New Roman"/>
              </a:rPr>
              <a:t>varia</a:t>
            </a:r>
            <a:r>
              <a:rPr lang="en-US" altLang="zh-CN" sz="1400" spc="89" dirty="0">
                <a:solidFill>
                  <a:srgbClr val="000000"/>
                </a:solidFill>
                <a:latin typeface="Times New Roman"/>
                <a:ea typeface="Times New Roman"/>
              </a:rPr>
              <a:t>bles.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2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0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000" spc="3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2000" spc="40" dirty="0">
                <a:solidFill>
                  <a:srgbClr val="282828"/>
                </a:solidFill>
                <a:latin typeface="Times New Roman"/>
                <a:ea typeface="Times New Roman"/>
              </a:rPr>
              <a:t>Line</a:t>
            </a:r>
            <a:r>
              <a:rPr lang="en-US" altLang="zh-CN" sz="20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44" dirty="0">
                <a:solidFill>
                  <a:srgbClr val="282828"/>
                </a:solidFill>
                <a:latin typeface="Times New Roman"/>
                <a:ea typeface="Times New Roman"/>
              </a:rPr>
              <a:t>Graph</a:t>
            </a:r>
          </a:p>
          <a:p>
            <a:pPr marL="0" indent="457453">
              <a:lnSpc>
                <a:spcPct val="100000"/>
              </a:lnSpc>
            </a:pPr>
            <a:r>
              <a:rPr lang="en-US" altLang="zh-CN" sz="1550" spc="5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550" spc="4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550" spc="69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5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55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60" dirty="0">
                <a:solidFill>
                  <a:srgbClr val="282828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15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550" spc="75" dirty="0">
                <a:solidFill>
                  <a:srgbClr val="282828"/>
                </a:solidFill>
                <a:latin typeface="Times New Roman"/>
                <a:ea typeface="Times New Roman"/>
              </a:rPr>
              <a:t>Year</a:t>
            </a:r>
          </a:p>
          <a:p>
            <a:pPr>
              <a:lnSpc>
                <a:spcPts val="1155"/>
              </a:lnSpc>
            </a:pPr>
            <a:endParaRPr lang="en-US" dirty="0" smtClean="0"/>
          </a:p>
          <a:p>
            <a:pPr hangingPunct="0" marL="51678">
              <a:lnSpc>
                <a:spcPct val="98333"/>
              </a:lnSpc>
            </a:pP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Line</a:t>
            </a: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graphs</a:t>
            </a:r>
            <a:r>
              <a:rPr lang="en-US" altLang="zh-CN" sz="1400" spc="150" dirty="0">
                <a:solidFill>
                  <a:srgbClr val="000000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125" dirty="0">
                <a:solidFill>
                  <a:srgbClr val="000000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400" spc="114" dirty="0">
                <a:solidFill>
                  <a:srgbClr val="000000"/>
                </a:solidFill>
                <a:latin typeface="Times New Roman"/>
                <a:ea typeface="Times New Roman"/>
              </a:rPr>
              <a:t>variables</a:t>
            </a:r>
            <a:r>
              <a:rPr lang="en-US" altLang="zh-CN" sz="1400" spc="139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104" dirty="0">
                <a:solidFill>
                  <a:srgbClr val="000000"/>
                </a:solidFill>
                <a:latin typeface="Times New Roman"/>
                <a:ea typeface="Times New Roman"/>
              </a:rPr>
              <a:t>their</a:t>
            </a:r>
            <a:r>
              <a:rPr lang="en-US" altLang="zh-CN" sz="1400" spc="120" dirty="0">
                <a:solidFill>
                  <a:srgbClr val="000000"/>
                </a:solidFill>
                <a:latin typeface="Times New Roman"/>
                <a:ea typeface="Times New Roman"/>
              </a:rPr>
              <a:t>tren</a:t>
            </a:r>
            <a:r>
              <a:rPr lang="en-US" altLang="zh-CN" sz="1400" spc="110" dirty="0">
                <a:solidFill>
                  <a:srgbClr val="000000"/>
                </a:solidFill>
                <a:latin typeface="Times New Roman"/>
                <a:ea typeface="Times New Roman"/>
              </a:rPr>
              <a:t>ds.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135" dirty="0">
                <a:solidFill>
                  <a:srgbClr val="000000"/>
                </a:solidFill>
                <a:latin typeface="Times New Roman"/>
                <a:ea typeface="Times New Roman"/>
              </a:rPr>
              <a:t>Line</a:t>
            </a:r>
            <a:r>
              <a:rPr lang="en-US" altLang="zh-CN" sz="1400" spc="135" dirty="0">
                <a:solidFill>
                  <a:srgbClr val="000000"/>
                </a:solidFill>
                <a:latin typeface="Times New Roman"/>
                <a:ea typeface="Times New Roman"/>
              </a:rPr>
              <a:t>graphs</a:t>
            </a:r>
            <a:r>
              <a:rPr lang="en-US" altLang="zh-CN" sz="1400" spc="139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help</a:t>
            </a:r>
            <a:r>
              <a:rPr lang="en-US" altLang="zh-CN" sz="1400" spc="12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160" dirty="0">
                <a:solidFill>
                  <a:srgbClr val="000000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125" dirty="0">
                <a:solidFill>
                  <a:srgbClr val="000000"/>
                </a:solidFill>
                <a:latin typeface="Times New Roman"/>
                <a:ea typeface="Times New Roman"/>
              </a:rPr>
              <a:t>global</a:t>
            </a:r>
            <a:r>
              <a:rPr lang="en-US" altLang="zh-CN" sz="1400" spc="139" dirty="0">
                <a:solidFill>
                  <a:srgbClr val="000000"/>
                </a:solidFill>
                <a:latin typeface="Times New Roman"/>
                <a:ea typeface="Times New Roman"/>
              </a:rPr>
              <a:t>beha</a:t>
            </a: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vior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135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154" dirty="0">
                <a:solidFill>
                  <a:srgbClr val="000000"/>
                </a:solidFill>
                <a:latin typeface="Times New Roman"/>
                <a:ea typeface="Times New Roman"/>
              </a:rPr>
              <a:t>make</a:t>
            </a:r>
            <a:r>
              <a:rPr lang="en-US" altLang="zh-CN" sz="1400" spc="114" dirty="0">
                <a:solidFill>
                  <a:srgbClr val="000000"/>
                </a:solidFill>
                <a:latin typeface="Times New Roman"/>
                <a:ea typeface="Times New Roman"/>
              </a:rPr>
              <a:t>prediction</a:t>
            </a:r>
            <a:r>
              <a:rPr lang="en-US" altLang="zh-CN" sz="1400" spc="114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129" dirty="0">
                <a:solidFill>
                  <a:srgbClr val="000000"/>
                </a:solidFill>
                <a:latin typeface="Times New Roman"/>
                <a:ea typeface="Times New Roman"/>
              </a:rPr>
              <a:t>unseen</a:t>
            </a:r>
            <a:r>
              <a:rPr lang="en-US" altLang="zh-CN" sz="1400" spc="119" dirty="0">
                <a:solidFill>
                  <a:srgbClr val="000000"/>
                </a:solidFill>
                <a:latin typeface="Times New Roman"/>
                <a:ea typeface="Times New Roman"/>
              </a:rPr>
              <a:t>d</a:t>
            </a:r>
            <a:r>
              <a:rPr lang="en-US" altLang="zh-CN" sz="1400" spc="114" dirty="0">
                <a:solidFill>
                  <a:srgbClr val="000000"/>
                </a:solidFill>
                <a:latin typeface="Times New Roman"/>
                <a:ea typeface="Times New Roman"/>
              </a:rPr>
              <a:t>ata.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861060" y="6109878"/>
            <a:ext cx="10640165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0268331" algn="l"/>
              </a:tabLst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8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	</a:t>
            </a: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8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TextBox 48"/>
          <p:cNvSpPr txBox="1"/>
          <p:nvPr/>
        </p:nvSpPr>
        <p:spPr>
          <a:xfrm>
            <a:off x="823912" y="472738"/>
            <a:ext cx="10684644" cy="54253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8100">
              <a:lnSpc>
                <a:spcPct val="100000"/>
              </a:lnSpc>
            </a:pPr>
            <a:r>
              <a:rPr lang="en-US" altLang="zh-CN" sz="3650" spc="-69" dirty="0">
                <a:solidFill>
                  <a:srgbClr val="0947c9"/>
                </a:solidFill>
                <a:latin typeface="Times New Roman"/>
                <a:ea typeface="Times New Roman"/>
              </a:rPr>
              <a:t>EDA</a:t>
            </a:r>
            <a:r>
              <a:rPr lang="en-US" altLang="zh-CN" sz="3650" spc="-2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-50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3650" spc="-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-65" dirty="0">
                <a:solidFill>
                  <a:srgbClr val="0947c9"/>
                </a:solidFill>
                <a:latin typeface="Times New Roman"/>
                <a:ea typeface="Times New Roman"/>
              </a:rPr>
              <a:t>SQL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0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94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performed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9" dirty="0">
                <a:solidFill>
                  <a:srgbClr val="282828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queries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gather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understand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dataset:</a:t>
            </a:r>
          </a:p>
          <a:p>
            <a:pPr>
              <a:lnSpc>
                <a:spcPts val="135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Displaying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names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unique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lauunch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mission.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Display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5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records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begin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string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'CCA'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1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Display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carried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boosters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launched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NASA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(CRS).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Display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average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carried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version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F9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v1.1.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3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List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date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when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outcome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ground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pad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achieved.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34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List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names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boosters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which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drone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ship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greater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than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4000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but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less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than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6000.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List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outcomes.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List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names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booster_versions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which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carried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maximum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mass.</a:t>
            </a:r>
          </a:p>
          <a:p>
            <a:pPr>
              <a:lnSpc>
                <a:spcPts val="147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List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records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which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will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display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month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names,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faiilure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landing_ouutcomes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drone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ship,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versions,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launch_site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</a:p>
          <a:p>
            <a:pPr marL="0" indent="686498">
              <a:lnSpc>
                <a:spcPct val="100000"/>
              </a:lnSpc>
            </a:pP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months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year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2015.</a:t>
            </a:r>
          </a:p>
          <a:p>
            <a:pPr>
              <a:lnSpc>
                <a:spcPts val="1369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40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4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75" dirty="0">
                <a:solidFill>
                  <a:srgbClr val="282828"/>
                </a:solidFill>
                <a:latin typeface="Times New Roman"/>
                <a:ea typeface="Times New Roman"/>
              </a:rPr>
              <a:t>Rank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count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landiing_outcomes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date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80" dirty="0">
                <a:solidFill>
                  <a:srgbClr val="282828"/>
                </a:solidFill>
                <a:latin typeface="Times New Roman"/>
                <a:ea typeface="Times New Roman"/>
              </a:rPr>
              <a:t>04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400" spc="69" dirty="0">
                <a:solidFill>
                  <a:srgbClr val="282828"/>
                </a:solidFill>
                <a:latin typeface="Times New Roman"/>
                <a:ea typeface="Times New Roman"/>
              </a:rPr>
              <a:t>06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400" spc="69" dirty="0">
                <a:solidFill>
                  <a:srgbClr val="282828"/>
                </a:solidFill>
                <a:latin typeface="Times New Roman"/>
                <a:ea typeface="Times New Roman"/>
              </a:rPr>
              <a:t>2010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75" dirty="0">
                <a:solidFill>
                  <a:srgbClr val="282828"/>
                </a:solidFill>
                <a:latin typeface="Times New Roman"/>
                <a:ea typeface="Times New Roman"/>
              </a:rPr>
              <a:t>20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400" spc="69" dirty="0">
                <a:solidFill>
                  <a:srgbClr val="282828"/>
                </a:solidFill>
                <a:latin typeface="Times New Roman"/>
                <a:ea typeface="Times New Roman"/>
              </a:rPr>
              <a:t>03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400" spc="69" dirty="0">
                <a:solidFill>
                  <a:srgbClr val="282828"/>
                </a:solidFill>
                <a:latin typeface="Times New Roman"/>
                <a:ea typeface="Times New Roman"/>
              </a:rPr>
              <a:t>2017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descending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order.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825500" y="6054804"/>
            <a:ext cx="10675725" cy="2971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8333"/>
              </a:lnSpc>
              <a:tabLst>
                <a:tab pos="10303891" algn="l"/>
              </a:tabLst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6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	</a:t>
            </a: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1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1" name="TextBox 51"/>
          <p:cNvSpPr txBox="1"/>
          <p:nvPr/>
        </p:nvSpPr>
        <p:spPr>
          <a:xfrm>
            <a:off x="862012" y="472738"/>
            <a:ext cx="10442880" cy="52723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Build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an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ea typeface="Times New Roman"/>
              </a:rPr>
              <a:t>Interactive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0" dirty="0">
                <a:solidFill>
                  <a:srgbClr val="0947c9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Folium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94"/>
              </a:lnSpc>
            </a:pPr>
            <a:endParaRPr lang="en-US" dirty="0" smtClean="0"/>
          </a:p>
          <a:p>
            <a:pPr marL="0" indent="68262">
              <a:lnSpc>
                <a:spcPct val="100000"/>
              </a:lnSpc>
            </a:pPr>
            <a:r>
              <a:rPr lang="en-US" altLang="zh-CN" sz="18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Folium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object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centered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NASA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Johnson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Center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at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Houson,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Texas</a:t>
            </a:r>
          </a:p>
          <a:p>
            <a:pPr>
              <a:lnSpc>
                <a:spcPts val="1355"/>
              </a:lnSpc>
            </a:pPr>
            <a:endParaRPr lang="en-US" dirty="0" smtClean="0"/>
          </a:p>
          <a:p>
            <a:pPr marL="0" indent="525716">
              <a:lnSpc>
                <a:spcPct val="100000"/>
              </a:lnSpc>
            </a:pPr>
            <a:r>
              <a:rPr lang="en-US" altLang="zh-CN" sz="140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Red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ea typeface="Times New Roman"/>
              </a:rPr>
              <a:t>circle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at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NASA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Johnson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Center's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coordinate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label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showing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its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name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(folium.Circle,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folium.map.Marker).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525716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Red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circles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at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coordinates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label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showing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name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(folium.Circle,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folium.map.Marker,</a:t>
            </a:r>
          </a:p>
          <a:p>
            <a:pPr marL="0" indent="739827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folium.features.DivI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ea typeface="Times New Roman"/>
              </a:rPr>
              <a:t>con).</a:t>
            </a:r>
          </a:p>
          <a:p>
            <a:pPr>
              <a:lnSpc>
                <a:spcPts val="1444"/>
              </a:lnSpc>
            </a:pPr>
            <a:endParaRPr lang="en-US" dirty="0" smtClean="0"/>
          </a:p>
          <a:p>
            <a:pPr marL="0" indent="525716">
              <a:lnSpc>
                <a:spcPct val="100000"/>
              </a:lnSpc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grouping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points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cluster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display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multiple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different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information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same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coordinates</a:t>
            </a:r>
          </a:p>
          <a:p>
            <a:pPr marL="0" indent="739827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(folium.plugins.MarkerCluster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ea typeface="Times New Roman"/>
              </a:rPr>
              <a:t>).</a:t>
            </a:r>
          </a:p>
          <a:p>
            <a:pPr>
              <a:lnSpc>
                <a:spcPts val="1369"/>
              </a:lnSpc>
            </a:pPr>
            <a:endParaRPr lang="en-US" dirty="0" smtClean="0"/>
          </a:p>
          <a:p>
            <a:pPr marL="0" indent="525716">
              <a:lnSpc>
                <a:spcPct val="10000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Markers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landings.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00ae4f"/>
                </a:solidFill>
                <a:latin typeface="Times New Roman"/>
                <a:ea typeface="Times New Roman"/>
              </a:rPr>
              <a:t>Green</a:t>
            </a:r>
            <a:r>
              <a:rPr lang="en-US" altLang="zh-CN" sz="1400" spc="20" dirty="0">
                <a:solidFill>
                  <a:srgbClr val="00ae4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fe0000"/>
                </a:solidFill>
                <a:latin typeface="Times New Roman"/>
                <a:ea typeface="Times New Roman"/>
              </a:rPr>
              <a:t>Red</a:t>
            </a:r>
            <a:r>
              <a:rPr lang="en-US" altLang="zh-CN" sz="1400" spc="20" dirty="0">
                <a:solidFill>
                  <a:srgbClr val="fe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landing.</a:t>
            </a:r>
          </a:p>
          <a:p>
            <a:pPr marL="0" indent="739853">
              <a:lnSpc>
                <a:spcPct val="100000"/>
              </a:lnSpc>
            </a:pPr>
            <a:r>
              <a:rPr lang="en-US" altLang="zh-CN" sz="1400" spc="20" dirty="0">
                <a:solidFill>
                  <a:srgbClr val="282828"/>
                </a:solidFill>
                <a:latin typeface="Times New Roman"/>
                <a:ea typeface="Times New Roman"/>
              </a:rPr>
              <a:t>(folium.map.Marker,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fol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ium.Icon).</a:t>
            </a:r>
          </a:p>
          <a:p>
            <a:pPr>
              <a:lnSpc>
                <a:spcPts val="1330"/>
              </a:lnSpc>
            </a:pPr>
            <a:endParaRPr lang="en-US" dirty="0" smtClean="0"/>
          </a:p>
          <a:p>
            <a:pPr hangingPunct="0" marL="739827" indent="-214110">
              <a:lnSpc>
                <a:spcPct val="103750"/>
              </a:lnSpc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Markers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distance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key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locations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(railway,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highway,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coastway,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city)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plot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line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them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4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10" dirty="0">
                <a:solidFill>
                  <a:srgbClr val="282828"/>
                </a:solidFill>
                <a:latin typeface="Times New Roman"/>
                <a:ea typeface="Times New Roman"/>
              </a:rPr>
              <a:t>(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ea typeface="Times New Roman"/>
              </a:rPr>
              <a:t>folium.map.Marker,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ea typeface="Times New Roman"/>
              </a:rPr>
              <a:t>folium.PolyLine,</a:t>
            </a:r>
            <a:r>
              <a:rPr lang="en-US" altLang="zh-CN" sz="1400" spc="15" dirty="0">
                <a:solidFill>
                  <a:srgbClr val="282828"/>
                </a:solidFill>
                <a:latin typeface="Times New Roman"/>
                <a:ea typeface="Times New Roman"/>
              </a:rPr>
              <a:t>folium.features.DivIcon</a:t>
            </a:r>
            <a:r>
              <a:rPr lang="en-US" altLang="zh-CN" sz="1400" spc="30" i="1" dirty="0">
                <a:solidFill>
                  <a:srgbClr val="282828"/>
                </a:solidFill>
                <a:latin typeface="Calibri"/>
                <a:ea typeface="Calibri"/>
              </a:rPr>
              <a:t>)</a:t>
            </a:r>
          </a:p>
          <a:p>
            <a:pPr>
              <a:lnSpc>
                <a:spcPts val="1364"/>
              </a:lnSpc>
            </a:pPr>
            <a:endParaRPr lang="en-US" dirty="0" smtClean="0"/>
          </a:p>
          <a:p>
            <a:pPr marL="0" indent="68262">
              <a:lnSpc>
                <a:spcPct val="100000"/>
              </a:lnSpc>
            </a:pPr>
            <a:r>
              <a:rPr lang="en-US" altLang="zh-CN" sz="1800" spc="5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These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objects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created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order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understand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better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problem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data.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10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easily</a:t>
            </a:r>
          </a:p>
          <a:p>
            <a:pPr marL="0" indent="297180">
              <a:lnSpc>
                <a:spcPct val="100000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sites,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their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surroundings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landings.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930275" y="5997654"/>
            <a:ext cx="10570950" cy="3543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29166"/>
              </a:lnSpc>
              <a:tabLst>
                <a:tab pos="10199116" algn="l"/>
              </a:tabLst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69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	</a:t>
            </a: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4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4" name="TextBox 54"/>
          <p:cNvSpPr txBox="1"/>
          <p:nvPr/>
        </p:nvSpPr>
        <p:spPr>
          <a:xfrm>
            <a:off x="862012" y="472484"/>
            <a:ext cx="9336489" cy="55288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Build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0" dirty="0">
                <a:solidFill>
                  <a:srgbClr val="0947c9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36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4" dirty="0">
                <a:solidFill>
                  <a:srgbClr val="0947c9"/>
                </a:solidFill>
                <a:latin typeface="Times New Roman"/>
                <a:ea typeface="Times New Roman"/>
              </a:rPr>
              <a:t>Dashboard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4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36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Plotly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0" dirty="0">
                <a:solidFill>
                  <a:srgbClr val="0947c9"/>
                </a:solidFill>
                <a:latin typeface="Times New Roman"/>
                <a:ea typeface="Times New Roman"/>
              </a:rPr>
              <a:t>Dash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66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000" spc="6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000" spc="55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000" spc="85" dirty="0">
                <a:solidFill>
                  <a:srgbClr val="282828"/>
                </a:solidFill>
                <a:latin typeface="Times New Roman"/>
                <a:ea typeface="Times New Roman"/>
              </a:rPr>
              <a:t>Dashboard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94" dirty="0">
                <a:solidFill>
                  <a:srgbClr val="282828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85" dirty="0">
                <a:solidFill>
                  <a:srgbClr val="282828"/>
                </a:solidFill>
                <a:latin typeface="Times New Roman"/>
                <a:ea typeface="Times New Roman"/>
              </a:rPr>
              <a:t>dropdown,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85" dirty="0">
                <a:solidFill>
                  <a:srgbClr val="282828"/>
                </a:solidFill>
                <a:latin typeface="Times New Roman"/>
                <a:ea typeface="Times New Roman"/>
              </a:rPr>
              <a:t>pie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69" dirty="0">
                <a:solidFill>
                  <a:srgbClr val="282828"/>
                </a:solidFill>
                <a:latin typeface="Times New Roman"/>
                <a:ea typeface="Times New Roman"/>
              </a:rPr>
              <a:t>chart,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69" dirty="0">
                <a:solidFill>
                  <a:srgbClr val="282828"/>
                </a:solidFill>
                <a:latin typeface="Times New Roman"/>
                <a:ea typeface="Times New Roman"/>
              </a:rPr>
              <a:t>rangeslider</a:t>
            </a:r>
            <a:r>
              <a:rPr lang="en-US" altLang="zh-CN" sz="200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104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64" dirty="0">
                <a:solidFill>
                  <a:srgbClr val="282828"/>
                </a:solidFill>
                <a:latin typeface="Times New Roman"/>
                <a:ea typeface="Times New Roman"/>
              </a:rPr>
              <a:t>scatter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80" dirty="0">
                <a:solidFill>
                  <a:srgbClr val="282828"/>
                </a:solidFill>
                <a:latin typeface="Times New Roman"/>
                <a:ea typeface="Times New Roman"/>
              </a:rPr>
              <a:t>plot</a:t>
            </a:r>
            <a:r>
              <a:rPr lang="en-US" altLang="zh-CN" sz="20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spc="85" dirty="0">
                <a:solidFill>
                  <a:srgbClr val="282828"/>
                </a:solidFill>
                <a:latin typeface="Times New Roman"/>
                <a:ea typeface="Times New Roman"/>
              </a:rPr>
              <a:t>components</a:t>
            </a:r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0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Dropdown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allows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user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choose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sites</a:t>
            </a:r>
          </a:p>
          <a:p>
            <a:pPr marL="0" indent="667722">
              <a:lnSpc>
                <a:spcPct val="100000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(dash_core_components.Dropdown)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35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00" spc="4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Pie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chart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chosen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</a:p>
          <a:p>
            <a:pPr marL="0" indent="686498">
              <a:lnSpc>
                <a:spcPct val="100000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dropdown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component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(plotly.express.pie)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hangingPunct="0" marL="667722" indent="-210204">
              <a:lnSpc>
                <a:spcPct val="101250"/>
              </a:lnSpc>
            </a:pPr>
            <a:r>
              <a:rPr lang="en-US" altLang="zh-CN" sz="1800" spc="4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Rangeslider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allows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user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select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fixed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range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(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dash_core_components.RangeSlider)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35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00" spc="4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Scatter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chart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relationship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two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variables,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particular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vs</a:t>
            </a:r>
          </a:p>
          <a:p>
            <a:pPr marL="0" indent="686498">
              <a:lnSpc>
                <a:spcPct val="100000"/>
              </a:lnSpc>
            </a:pP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(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plotly.express.scatter)</a:t>
            </a:r>
            <a:r>
              <a:rPr lang="en-US" altLang="zh-CN" sz="1800" spc="114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97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5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7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TextBox 57"/>
          <p:cNvSpPr txBox="1"/>
          <p:nvPr/>
        </p:nvSpPr>
        <p:spPr>
          <a:xfrm>
            <a:off x="862012" y="472484"/>
            <a:ext cx="6723986" cy="59006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25" dirty="0">
                <a:solidFill>
                  <a:srgbClr val="0947c9"/>
                </a:solidFill>
                <a:latin typeface="Times New Roman"/>
                <a:ea typeface="Times New Roman"/>
              </a:rPr>
              <a:t>Predictive</a:t>
            </a:r>
            <a:r>
              <a:rPr lang="en-US" altLang="zh-CN" sz="3650" spc="2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3650" spc="2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25" dirty="0">
                <a:solidFill>
                  <a:srgbClr val="0947c9"/>
                </a:solidFill>
                <a:latin typeface="Times New Roman"/>
                <a:ea typeface="Times New Roman"/>
              </a:rPr>
              <a:t>(Classification)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5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5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preparation</a:t>
            </a:r>
          </a:p>
          <a:p>
            <a:pPr marL="0" indent="457517">
              <a:lnSpc>
                <a:spcPct val="100000"/>
              </a:lnSpc>
              <a:spcBef>
                <a:spcPts val="379"/>
              </a:spcBef>
            </a:pPr>
            <a:r>
              <a:rPr lang="en-US" altLang="zh-CN" sz="140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4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Load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dataset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Normalize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</a:p>
          <a:p>
            <a:pPr marL="0" indent="457517">
              <a:lnSpc>
                <a:spcPct val="100000"/>
              </a:lnSpc>
              <a:spcBef>
                <a:spcPts val="270"/>
              </a:spcBef>
            </a:pPr>
            <a:r>
              <a:rPr lang="en-US" altLang="zh-CN" sz="140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34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Split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into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training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test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sets.</a:t>
            </a:r>
          </a:p>
          <a:p>
            <a:pPr>
              <a:lnSpc>
                <a:spcPts val="43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preparation</a:t>
            </a:r>
          </a:p>
          <a:p>
            <a:pPr marL="0" indent="457517">
              <a:lnSpc>
                <a:spcPct val="100000"/>
              </a:lnSpc>
              <a:spcBef>
                <a:spcPts val="379"/>
              </a:spcBef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Selection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machine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learning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algorithms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Set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parameters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algorithm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GridSearchCV</a:t>
            </a:r>
          </a:p>
          <a:p>
            <a:pPr marL="0" indent="457517">
              <a:lnSpc>
                <a:spcPct val="100000"/>
              </a:lnSpc>
              <a:spcBef>
                <a:spcPts val="350"/>
              </a:spcBef>
            </a:pPr>
            <a:r>
              <a:rPr lang="en-US" altLang="zh-CN" sz="140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Training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GridSearchModel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ea typeface="Times New Roman"/>
              </a:rPr>
              <a:t>training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dataset</a:t>
            </a:r>
          </a:p>
          <a:p>
            <a:pPr marL="0">
              <a:lnSpc>
                <a:spcPct val="100000"/>
              </a:lnSpc>
              <a:spcBef>
                <a:spcPts val="354"/>
              </a:spcBef>
            </a:pPr>
            <a:r>
              <a:rPr lang="en-US" altLang="zh-CN" sz="18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evaluation</a:t>
            </a:r>
          </a:p>
          <a:p>
            <a:pPr marL="0" indent="457517">
              <a:lnSpc>
                <a:spcPct val="100000"/>
              </a:lnSpc>
              <a:spcBef>
                <a:spcPts val="379"/>
              </a:spcBef>
            </a:pPr>
            <a:r>
              <a:rPr lang="en-US" altLang="zh-CN" sz="14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3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Get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hyperparameters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6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type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5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3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Compute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accuracy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50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test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dataset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80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dirty="0">
                <a:solidFill>
                  <a:srgbClr val="282828"/>
                </a:solidFill>
                <a:latin typeface="Times New Roman"/>
                <a:ea typeface="Times New Roman"/>
              </a:rPr>
              <a:t>Plot</a:t>
            </a:r>
            <a:r>
              <a:rPr lang="en-US" altLang="zh-CN" sz="14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282828"/>
                </a:solidFill>
                <a:latin typeface="Times New Roman"/>
                <a:ea typeface="Times New Roman"/>
              </a:rPr>
              <a:t>Confusion</a:t>
            </a:r>
            <a:r>
              <a:rPr lang="en-US" altLang="zh-CN" sz="14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282828"/>
                </a:solidFill>
                <a:latin typeface="Times New Roman"/>
                <a:ea typeface="Times New Roman"/>
              </a:rPr>
              <a:t>Matrix</a:t>
            </a:r>
          </a:p>
          <a:p>
            <a:pPr>
              <a:lnSpc>
                <a:spcPts val="434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comparison</a:t>
            </a:r>
          </a:p>
          <a:p>
            <a:pPr marL="0" indent="457517">
              <a:lnSpc>
                <a:spcPct val="100000"/>
              </a:lnSpc>
              <a:spcBef>
                <a:spcPts val="304"/>
              </a:spcBef>
            </a:pPr>
            <a:r>
              <a:rPr lang="en-US" altLang="zh-CN" sz="14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Comparison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according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their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accuracy</a:t>
            </a:r>
          </a:p>
          <a:p>
            <a:pPr marL="0" indent="457517">
              <a:lnSpc>
                <a:spcPct val="100000"/>
              </a:lnSpc>
              <a:spcBef>
                <a:spcPts val="345"/>
              </a:spcBef>
            </a:pPr>
            <a:r>
              <a:rPr lang="en-US" altLang="zh-CN" sz="140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400" spc="25" dirty="0">
                <a:solidFill>
                  <a:srgbClr val="282828"/>
                </a:solidFill>
                <a:latin typeface="Arial"/>
                <a:cs typeface="Arial"/>
              </a:rPr>
              <a:t>  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accuracy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will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be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0" dirty="0">
                <a:solidFill>
                  <a:srgbClr val="282828"/>
                </a:solidFill>
                <a:latin typeface="Times New Roman"/>
                <a:ea typeface="Times New Roman"/>
              </a:rPr>
              <a:t>chosen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282828"/>
                </a:solidFill>
                <a:latin typeface="Times New Roman"/>
                <a:ea typeface="Times New Roman"/>
              </a:rPr>
              <a:t>(see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44" dirty="0">
                <a:solidFill>
                  <a:srgbClr val="282828"/>
                </a:solidFill>
                <a:latin typeface="Times New Roman"/>
                <a:ea typeface="Times New Roman"/>
              </a:rPr>
              <a:t>Notebook</a:t>
            </a:r>
            <a:r>
              <a:rPr lang="en-US" altLang="zh-CN" sz="14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4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282828"/>
                </a:solidFill>
                <a:latin typeface="Times New Roman"/>
                <a:ea typeface="Times New Roman"/>
              </a:rPr>
              <a:t>result)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</a:rPr>
              <a:t>to</a:t>
            </a:r>
            <a:r>
              <a:rPr lang="en-US" altLang="zh-CN" sz="1800" spc="5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</a:rPr>
              <a:t>code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1129391" y="6121313"/>
            <a:ext cx="2575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6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TextBox 60"/>
          <p:cNvSpPr txBox="1"/>
          <p:nvPr/>
        </p:nvSpPr>
        <p:spPr>
          <a:xfrm>
            <a:off x="862012" y="472738"/>
            <a:ext cx="5164121" cy="27431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Re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sults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600"/>
              </a:lnSpc>
            </a:pPr>
            <a:endParaRPr lang="en-US" dirty="0" smtClean="0"/>
          </a:p>
          <a:p>
            <a:pPr marL="0" indent="71437">
              <a:lnSpc>
                <a:spcPct val="100000"/>
              </a:lnSpc>
            </a:pPr>
            <a:r>
              <a:rPr lang="en-US" altLang="zh-CN" sz="2150" spc="6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6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Exploratory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9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 indent="71437">
              <a:lnSpc>
                <a:spcPct val="100000"/>
              </a:lnSpc>
            </a:pPr>
            <a:r>
              <a:rPr lang="en-US" altLang="zh-CN" sz="2150" spc="6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55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Interactive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analytics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10" dirty="0">
                <a:solidFill>
                  <a:srgbClr val="282828"/>
                </a:solidFill>
                <a:latin typeface="Times New Roman"/>
                <a:ea typeface="Times New Roman"/>
              </a:rPr>
              <a:t>demo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screenshots</a:t>
            </a:r>
          </a:p>
          <a:p>
            <a:pPr>
              <a:lnSpc>
                <a:spcPts val="1469"/>
              </a:lnSpc>
            </a:pPr>
            <a:endParaRPr lang="en-US" dirty="0" smtClean="0"/>
          </a:p>
          <a:p>
            <a:pPr marL="0" indent="71437">
              <a:lnSpc>
                <a:spcPct val="100000"/>
              </a:lnSpc>
            </a:pPr>
            <a:r>
              <a:rPr lang="en-US" altLang="zh-CN" sz="2150" spc="6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55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Predictive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4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4" name="TextBox 64"/>
          <p:cNvSpPr txBox="1"/>
          <p:nvPr/>
        </p:nvSpPr>
        <p:spPr>
          <a:xfrm>
            <a:off x="861694" y="472738"/>
            <a:ext cx="6012729" cy="5159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Flight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8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94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observe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that,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site,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increasing.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7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7" name="TextBox 67"/>
          <p:cNvSpPr txBox="1"/>
          <p:nvPr/>
        </p:nvSpPr>
        <p:spPr>
          <a:xfrm>
            <a:off x="862012" y="472484"/>
            <a:ext cx="9932628" cy="5416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60"/>
              </a:lnSpc>
            </a:pPr>
            <a:endParaRPr lang="en-US" dirty="0" smtClean="0"/>
          </a:p>
          <a:p>
            <a:pPr hangingPunct="0" marL="66992">
              <a:lnSpc>
                <a:spcPct val="97083"/>
              </a:lnSpc>
            </a:pP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Depending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site,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heavier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may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be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consideration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landing.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other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hand,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too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heavy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make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fail.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62012" y="472484"/>
            <a:ext cx="2698228" cy="45951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Outli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ea typeface="Times New Roman"/>
              </a:rPr>
              <a:t>ne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14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3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ea typeface="Times New Roman"/>
              </a:rPr>
              <a:t>Executive</a:t>
            </a:r>
            <a:r>
              <a:rPr lang="en-US" altLang="zh-CN" sz="215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ea typeface="Times New Roman"/>
              </a:rPr>
              <a:t>Summary</a:t>
            </a:r>
          </a:p>
          <a:p>
            <a:pPr>
              <a:lnSpc>
                <a:spcPts val="1400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9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ea typeface="Times New Roman"/>
              </a:rPr>
              <a:t>Introduction</a:t>
            </a:r>
          </a:p>
          <a:p>
            <a:pPr>
              <a:lnSpc>
                <a:spcPts val="1469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9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ea typeface="Times New Roman"/>
              </a:rPr>
              <a:t>Methodology</a:t>
            </a:r>
          </a:p>
          <a:p>
            <a:pPr>
              <a:lnSpc>
                <a:spcPts val="1475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3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5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  <a:p>
            <a:pPr>
              <a:lnSpc>
                <a:spcPts val="1469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5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25" dirty="0">
                <a:solidFill>
                  <a:srgbClr val="282828"/>
                </a:solidFill>
                <a:latin typeface="Times New Roman"/>
                <a:ea typeface="Times New Roman"/>
              </a:rPr>
              <a:t>Conclusion</a:t>
            </a:r>
          </a:p>
          <a:p>
            <a:pPr>
              <a:lnSpc>
                <a:spcPts val="1475"/>
              </a:lnSpc>
            </a:pPr>
            <a:endParaRPr lang="en-US" dirty="0" smtClean="0"/>
          </a:p>
          <a:p>
            <a:pPr marL="0" indent="188912">
              <a:lnSpc>
                <a:spcPct val="100000"/>
              </a:lnSpc>
            </a:pPr>
            <a:r>
              <a:rPr lang="en-US" altLang="zh-CN" sz="2150" spc="1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44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25" dirty="0">
                <a:solidFill>
                  <a:srgbClr val="282828"/>
                </a:solidFill>
                <a:latin typeface="Times New Roman"/>
                <a:ea typeface="Times New Roman"/>
              </a:rPr>
              <a:t>Appendix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53089" y="6121313"/>
            <a:ext cx="248007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7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0" name="TextBox 70"/>
          <p:cNvSpPr txBox="1"/>
          <p:nvPr/>
        </p:nvSpPr>
        <p:spPr>
          <a:xfrm>
            <a:off x="862012" y="472738"/>
            <a:ext cx="10714059" cy="5884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Type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60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plot,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see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different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types.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note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ES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L1,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GEO,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HEO,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SSO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rate.</a:t>
            </a:r>
          </a:p>
          <a:p>
            <a:pPr>
              <a:lnSpc>
                <a:spcPts val="839"/>
              </a:lnSpc>
            </a:pPr>
            <a:endParaRPr lang="en-US" dirty="0" smtClean="0"/>
          </a:p>
          <a:p>
            <a:pPr marL="0" indent="10267378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2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2" name="TextBox 72"/>
          <p:cNvSpPr txBox="1"/>
          <p:nvPr/>
        </p:nvSpPr>
        <p:spPr>
          <a:xfrm>
            <a:off x="862012" y="472738"/>
            <a:ext cx="10524912" cy="5884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Flight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Type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205"/>
              </a:lnSpc>
            </a:pPr>
            <a:endParaRPr lang="en-US" dirty="0" smtClean="0"/>
          </a:p>
          <a:p>
            <a:pPr hangingPunct="0" marL="0">
              <a:lnSpc>
                <a:spcPct val="99166"/>
              </a:lnSpc>
            </a:pP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notice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increases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flights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LEO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orbit.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some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orbits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like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GTO,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no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relation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flights.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But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suppose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high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some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orbits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like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SSO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HEO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due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knowledge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learned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during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former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launches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other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orbits.</a:t>
            </a:r>
          </a:p>
          <a:p>
            <a:pPr marL="0" indent="10267378">
              <a:lnSpc>
                <a:spcPct val="100000"/>
              </a:lnSpc>
              <a:spcBef>
                <a:spcPts val="320"/>
              </a:spcBef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4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4" name="TextBox 74"/>
          <p:cNvSpPr txBox="1"/>
          <p:nvPr/>
        </p:nvSpPr>
        <p:spPr>
          <a:xfrm>
            <a:off x="862012" y="472738"/>
            <a:ext cx="10243695" cy="5093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vs.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Type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05"/>
              </a:lnSpc>
            </a:pPr>
            <a:endParaRPr lang="en-US" dirty="0" smtClean="0"/>
          </a:p>
          <a:p>
            <a:pPr hangingPunct="0" marL="0">
              <a:lnSpc>
                <a:spcPct val="98750"/>
              </a:lnSpc>
            </a:pP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weight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payloads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great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influence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launches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certain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orbits.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example,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heavier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payloads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improve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LEO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orbit.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Another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finding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decreasing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weight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GTO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improves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launch.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77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TextBox 77"/>
          <p:cNvSpPr txBox="1"/>
          <p:nvPr/>
        </p:nvSpPr>
        <p:spPr>
          <a:xfrm>
            <a:off x="862012" y="472484"/>
            <a:ext cx="7007504" cy="4904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Yearly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Trend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8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Since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2013,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see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increase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ea typeface="Times New Roman"/>
              </a:rPr>
              <a:t>X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Rocket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rate.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8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0" name="TextBox 80"/>
          <p:cNvSpPr txBox="1"/>
          <p:nvPr/>
        </p:nvSpPr>
        <p:spPr>
          <a:xfrm>
            <a:off x="862012" y="472484"/>
            <a:ext cx="4468038" cy="15159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40" dirty="0">
                <a:solidFill>
                  <a:srgbClr val="0947c9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3650" spc="2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40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ea typeface="Times New Roman"/>
              </a:rPr>
              <a:t>Names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-75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90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5" b="1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6487795" y="1714143"/>
            <a:ext cx="702884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-25" b="1" dirty="0">
                <a:solidFill>
                  <a:srgbClr val="000000"/>
                </a:solidFill>
                <a:latin typeface="Times New Roman"/>
                <a:ea typeface="Times New Roman"/>
              </a:rPr>
              <a:t>esults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863600" y="3783989"/>
            <a:ext cx="4999818" cy="11671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25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use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DISTINCT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allows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remove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35" dirty="0">
                <a:solidFill>
                  <a:srgbClr val="000000"/>
                </a:solidFill>
                <a:latin typeface="Times New Roman"/>
                <a:ea typeface="Times New Roman"/>
              </a:rPr>
              <a:t>duplicate</a:t>
            </a:r>
            <a:r>
              <a:rPr lang="en-US" altLang="zh-CN" sz="1800" spc="-9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44" dirty="0">
                <a:solidFill>
                  <a:srgbClr val="000000"/>
                </a:solidFill>
                <a:latin typeface="Times New Roman"/>
                <a:ea typeface="Times New Roman"/>
              </a:rPr>
              <a:t>LAUNCH_SITE.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5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5" name="TextBox 85"/>
          <p:cNvSpPr txBox="1"/>
          <p:nvPr/>
        </p:nvSpPr>
        <p:spPr>
          <a:xfrm>
            <a:off x="862012" y="472484"/>
            <a:ext cx="7362628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Names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Begin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3650" spc="3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'CCA'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863600" y="3783989"/>
            <a:ext cx="4832248" cy="17825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55"/>
              </a:lnSpc>
            </a:pPr>
            <a:endParaRPr lang="en-US" dirty="0" smtClean="0"/>
          </a:p>
          <a:p>
            <a:pPr hangingPunct="0" marL="0">
              <a:lnSpc>
                <a:spcPct val="9875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followed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LIKE</a:t>
            </a:r>
            <a:r>
              <a:rPr lang="en-US" altLang="zh-CN" sz="1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filters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contain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substring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CCA.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LIMIT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5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5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records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filtering.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9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0" name="TextBox 90"/>
          <p:cNvSpPr txBox="1"/>
          <p:nvPr/>
        </p:nvSpPr>
        <p:spPr>
          <a:xfrm>
            <a:off x="862012" y="472484"/>
            <a:ext cx="3857198" cy="15159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4" dirty="0">
                <a:solidFill>
                  <a:srgbClr val="0947c9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Mass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-75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90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5" b="1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6487795" y="1714143"/>
            <a:ext cx="702884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-25" b="1" dirty="0">
                <a:solidFill>
                  <a:srgbClr val="000000"/>
                </a:solidFill>
                <a:latin typeface="Times New Roman"/>
                <a:ea typeface="Times New Roman"/>
              </a:rPr>
              <a:t>esults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863600" y="3783989"/>
            <a:ext cx="4842318" cy="1291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sum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masses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customer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NASA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(CRS).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5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5" name="TextBox 95"/>
          <p:cNvSpPr txBox="1"/>
          <p:nvPr/>
        </p:nvSpPr>
        <p:spPr>
          <a:xfrm>
            <a:off x="862012" y="472484"/>
            <a:ext cx="6974292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25" dirty="0">
                <a:solidFill>
                  <a:srgbClr val="0947c9"/>
                </a:solidFill>
                <a:latin typeface="Times New Roman"/>
                <a:ea typeface="Times New Roman"/>
              </a:rPr>
              <a:t>Average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0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39" dirty="0">
                <a:solidFill>
                  <a:srgbClr val="0947c9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39" dirty="0">
                <a:solidFill>
                  <a:srgbClr val="0947c9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35" dirty="0">
                <a:solidFill>
                  <a:srgbClr val="0947c9"/>
                </a:solidFill>
                <a:latin typeface="Times New Roman"/>
                <a:ea typeface="Times New Roman"/>
              </a:rPr>
              <a:t>F9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14" dirty="0">
                <a:solidFill>
                  <a:srgbClr val="0947c9"/>
                </a:solidFill>
                <a:latin typeface="Times New Roman"/>
                <a:ea typeface="Times New Roman"/>
              </a:rPr>
              <a:t>v1.1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863600" y="3783989"/>
            <a:ext cx="5213393" cy="15725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8750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average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masses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version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contains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substring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ea typeface="Times New Roman"/>
              </a:rPr>
              <a:t>F9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0" dirty="0">
                <a:solidFill>
                  <a:srgbClr val="000000"/>
                </a:solidFill>
                <a:latin typeface="Times New Roman"/>
                <a:ea typeface="Times New Roman"/>
              </a:rPr>
              <a:t>v1.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1.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10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0" name="TextBox 100"/>
          <p:cNvSpPr txBox="1"/>
          <p:nvPr/>
        </p:nvSpPr>
        <p:spPr>
          <a:xfrm>
            <a:off x="862012" y="472484"/>
            <a:ext cx="7659909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10" dirty="0">
                <a:solidFill>
                  <a:srgbClr val="0947c9"/>
                </a:solidFill>
                <a:latin typeface="Times New Roman"/>
                <a:ea typeface="Times New Roman"/>
              </a:rPr>
              <a:t>Ground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0" dirty="0">
                <a:solidFill>
                  <a:srgbClr val="0947c9"/>
                </a:solidFill>
                <a:latin typeface="Times New Roman"/>
                <a:ea typeface="Times New Roman"/>
              </a:rPr>
              <a:t>Date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102" name="TextBox 102"/>
          <p:cNvSpPr txBox="1"/>
          <p:nvPr/>
        </p:nvSpPr>
        <p:spPr>
          <a:xfrm>
            <a:off x="863600" y="3783989"/>
            <a:ext cx="5379136" cy="21257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query,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select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oldest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land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ing.</a:t>
            </a:r>
          </a:p>
          <a:p>
            <a:pPr hangingPunct="0" marL="0">
              <a:lnSpc>
                <a:spcPct val="100416"/>
              </a:lnSpc>
            </a:pP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filters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dataset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order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keep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only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records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successful.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MIN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function,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select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record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oldest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date.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5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5" name="TextBox 105"/>
          <p:cNvSpPr txBox="1"/>
          <p:nvPr/>
        </p:nvSpPr>
        <p:spPr>
          <a:xfrm>
            <a:off x="862012" y="585574"/>
            <a:ext cx="9707240" cy="3733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450" spc="104" dirty="0">
                <a:solidFill>
                  <a:srgbClr val="0947c9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24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20" dirty="0">
                <a:solidFill>
                  <a:srgbClr val="0947c9"/>
                </a:solidFill>
                <a:latin typeface="Times New Roman"/>
                <a:ea typeface="Times New Roman"/>
              </a:rPr>
              <a:t>Drone</a:t>
            </a:r>
            <a:r>
              <a:rPr lang="en-US" altLang="zh-CN" sz="24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14" dirty="0">
                <a:solidFill>
                  <a:srgbClr val="0947c9"/>
                </a:solidFill>
                <a:latin typeface="Times New Roman"/>
                <a:ea typeface="Times New Roman"/>
              </a:rPr>
              <a:t>Ship</a:t>
            </a:r>
            <a:r>
              <a:rPr lang="en-US" altLang="zh-CN" sz="24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14" dirty="0">
                <a:solidFill>
                  <a:srgbClr val="0947c9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24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14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24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14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24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14" dirty="0">
                <a:solidFill>
                  <a:srgbClr val="0947c9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24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25" dirty="0">
                <a:solidFill>
                  <a:srgbClr val="0947c9"/>
                </a:solidFill>
                <a:latin typeface="Times New Roman"/>
                <a:ea typeface="Times New Roman"/>
              </a:rPr>
              <a:t>4000</a:t>
            </a:r>
            <a:r>
              <a:rPr lang="en-US" altLang="zh-CN" sz="2450" spc="6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20" dirty="0">
                <a:solidFill>
                  <a:srgbClr val="0947c9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4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50" spc="125" dirty="0">
                <a:solidFill>
                  <a:srgbClr val="0947c9"/>
                </a:solidFill>
                <a:latin typeface="Times New Roman"/>
                <a:ea typeface="Times New Roman"/>
              </a:rPr>
              <a:t>6000</a:t>
            </a:r>
          </a:p>
        </p:txBody>
      </p:sp>
      <p:sp>
        <p:nvSpPr>
          <p:cNvPr id="106" name="TextBox 106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107" name="TextBox 107"/>
          <p:cNvSpPr txBox="1"/>
          <p:nvPr/>
        </p:nvSpPr>
        <p:spPr>
          <a:xfrm>
            <a:off x="863600" y="3783989"/>
            <a:ext cx="5261467" cy="18492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9166"/>
              </a:lnSpc>
            </a:pP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version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4000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6000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kg.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clauses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filter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95" dirty="0">
                <a:solidFill>
                  <a:srgbClr val="000000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set.</a:t>
            </a:r>
          </a:p>
        </p:txBody>
      </p:sp>
      <p:sp>
        <p:nvSpPr>
          <p:cNvPr id="108" name="TextBox 10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862012" y="472738"/>
            <a:ext cx="6332794" cy="56531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0" dirty="0">
                <a:solidFill>
                  <a:srgbClr val="0947c9"/>
                </a:solidFill>
                <a:latin typeface="Times New Roman"/>
                <a:ea typeface="Times New Roman"/>
              </a:rPr>
              <a:t>Executive</a:t>
            </a:r>
            <a:r>
              <a:rPr lang="en-US" altLang="zh-CN" sz="3650" spc="25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20" dirty="0">
                <a:solidFill>
                  <a:srgbClr val="0947c9"/>
                </a:solidFill>
                <a:latin typeface="Times New Roman"/>
                <a:ea typeface="Times New Roman"/>
              </a:rPr>
              <a:t>Summary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50"/>
              </a:lnSpc>
            </a:pPr>
            <a:endParaRPr lang="en-US" dirty="0" smtClean="0"/>
          </a:p>
          <a:p>
            <a:pPr marL="0" indent="189230">
              <a:lnSpc>
                <a:spcPct val="100000"/>
              </a:lnSpc>
            </a:pPr>
            <a:r>
              <a:rPr lang="en-US" altLang="zh-CN" sz="2150" spc="6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6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100" dirty="0">
                <a:solidFill>
                  <a:srgbClr val="282828"/>
                </a:solidFill>
                <a:latin typeface="Times New Roman"/>
                <a:ea typeface="Times New Roman"/>
              </a:rPr>
              <a:t>Summary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methodologies</a:t>
            </a:r>
          </a:p>
          <a:p>
            <a:pPr>
              <a:lnSpc>
                <a:spcPts val="1205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129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1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Collection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via</a:t>
            </a:r>
            <a:r>
              <a:rPr lang="en-US" altLang="zh-CN" sz="1800" spc="1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API,</a:t>
            </a:r>
            <a:r>
              <a:rPr lang="en-US" altLang="zh-CN" sz="1800" spc="1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Web</a:t>
            </a:r>
            <a:r>
              <a:rPr lang="en-US" altLang="zh-CN" sz="1800" spc="1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Scraping</a:t>
            </a:r>
          </a:p>
          <a:p>
            <a:pPr>
              <a:lnSpc>
                <a:spcPts val="1214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125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Exploratory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(EDA)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11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Visualization</a:t>
            </a:r>
          </a:p>
          <a:p>
            <a:pPr>
              <a:lnSpc>
                <a:spcPts val="1139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-5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EDA</a:t>
            </a:r>
            <a:r>
              <a:rPr lang="en-US" altLang="zh-CN" sz="1800" spc="-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-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SQL</a:t>
            </a:r>
          </a:p>
          <a:p>
            <a:pPr>
              <a:lnSpc>
                <a:spcPts val="1219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ea typeface="Times New Roman"/>
              </a:rPr>
              <a:t>Interactive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Folium</a:t>
            </a:r>
          </a:p>
          <a:p>
            <a:pPr>
              <a:lnSpc>
                <a:spcPts val="1139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Dashboards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Plotly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Dash</a:t>
            </a:r>
          </a:p>
          <a:p>
            <a:pPr>
              <a:lnSpc>
                <a:spcPts val="1219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2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Predictive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</a:p>
          <a:p>
            <a:pPr>
              <a:lnSpc>
                <a:spcPts val="1185"/>
              </a:lnSpc>
            </a:pPr>
            <a:endParaRPr lang="en-US" dirty="0" smtClean="0"/>
          </a:p>
          <a:p>
            <a:pPr marL="0" indent="189230">
              <a:lnSpc>
                <a:spcPct val="100000"/>
              </a:lnSpc>
            </a:pPr>
            <a:r>
              <a:rPr lang="en-US" altLang="zh-CN" sz="2150" spc="5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5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89" dirty="0">
                <a:solidFill>
                  <a:srgbClr val="282828"/>
                </a:solidFill>
                <a:latin typeface="Times New Roman"/>
                <a:ea typeface="Times New Roman"/>
              </a:rPr>
              <a:t>Summary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  <a:p>
            <a:pPr>
              <a:lnSpc>
                <a:spcPts val="1205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2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Exploratory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  <a:p>
            <a:pPr>
              <a:lnSpc>
                <a:spcPts val="1139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5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4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Interactive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maps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dashboard</a:t>
            </a:r>
          </a:p>
          <a:p>
            <a:pPr>
              <a:lnSpc>
                <a:spcPts val="1080"/>
              </a:lnSpc>
            </a:pPr>
            <a:endParaRPr lang="en-US" dirty="0" smtClean="0"/>
          </a:p>
          <a:p>
            <a:pPr marL="0" indent="646747">
              <a:lnSpc>
                <a:spcPct val="100000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Predictive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53089" y="6125899"/>
            <a:ext cx="248007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1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0" name="TextBox 110"/>
          <p:cNvSpPr txBox="1"/>
          <p:nvPr/>
        </p:nvSpPr>
        <p:spPr>
          <a:xfrm>
            <a:off x="862012" y="529041"/>
            <a:ext cx="9883292" cy="464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050" spc="69" dirty="0">
                <a:solidFill>
                  <a:srgbClr val="0947c9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100" dirty="0">
                <a:solidFill>
                  <a:srgbClr val="0947c9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30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75" dirty="0">
                <a:solidFill>
                  <a:srgbClr val="0947c9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30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75" dirty="0">
                <a:solidFill>
                  <a:srgbClr val="0947c9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30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85" dirty="0">
                <a:solidFill>
                  <a:srgbClr val="0947c9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69" dirty="0">
                <a:solidFill>
                  <a:srgbClr val="0947c9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30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80" dirty="0">
                <a:solidFill>
                  <a:srgbClr val="0947c9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30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89" dirty="0">
                <a:solidFill>
                  <a:srgbClr val="0947c9"/>
                </a:solidFill>
                <a:latin typeface="Times New Roman"/>
                <a:ea typeface="Times New Roman"/>
              </a:rPr>
              <a:t>Outcomes</a:t>
            </a:r>
          </a:p>
        </p:txBody>
      </p:sp>
      <p:sp>
        <p:nvSpPr>
          <p:cNvPr id="111" name="TextBox 111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112" name="TextBox 112"/>
          <p:cNvSpPr txBox="1"/>
          <p:nvPr/>
        </p:nvSpPr>
        <p:spPr>
          <a:xfrm>
            <a:off x="863600" y="3783989"/>
            <a:ext cx="5395442" cy="24027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9583"/>
              </a:lnSpc>
            </a:pP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SELECT,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show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subqueries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return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results.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subquery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counts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mission.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second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subquery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counts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mission.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followed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LIKE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ea typeface="Times New Roman"/>
              </a:rPr>
              <a:t>filters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outcome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COUNT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function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counts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records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filtered.</a:t>
            </a:r>
          </a:p>
        </p:txBody>
      </p:sp>
      <p:sp>
        <p:nvSpPr>
          <p:cNvPr id="113" name="TextBox 113"/>
          <p:cNvSpPr txBox="1"/>
          <p:nvPr/>
        </p:nvSpPr>
        <p:spPr>
          <a:xfrm>
            <a:off x="11129391" y="6121313"/>
            <a:ext cx="2575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115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5" name="TextBox 115"/>
          <p:cNvSpPr txBox="1"/>
          <p:nvPr/>
        </p:nvSpPr>
        <p:spPr>
          <a:xfrm>
            <a:off x="862012" y="472484"/>
            <a:ext cx="7233987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Boosters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Carried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4" dirty="0">
                <a:solidFill>
                  <a:srgbClr val="0947c9"/>
                </a:solidFill>
                <a:latin typeface="Times New Roman"/>
                <a:ea typeface="Times New Roman"/>
              </a:rPr>
              <a:t>Maximum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</a:p>
        </p:txBody>
      </p:sp>
      <p:sp>
        <p:nvSpPr>
          <p:cNvPr id="116" name="TextBox 116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117" name="TextBox 117"/>
          <p:cNvSpPr txBox="1"/>
          <p:nvPr/>
        </p:nvSpPr>
        <p:spPr>
          <a:xfrm>
            <a:off x="863600" y="3783989"/>
            <a:ext cx="5268841" cy="21257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9583"/>
              </a:lnSpc>
            </a:pP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used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subquery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filter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returning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only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heaviest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MAX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function.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main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uses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subquery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unique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version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(SELECT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DISTINCT)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heaviest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mass.</a:t>
            </a:r>
          </a:p>
        </p:txBody>
      </p:sp>
      <p:sp>
        <p:nvSpPr>
          <p:cNvPr id="118" name="TextBox 118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2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0" name="TextBox 120"/>
          <p:cNvSpPr txBox="1"/>
          <p:nvPr/>
        </p:nvSpPr>
        <p:spPr>
          <a:xfrm>
            <a:off x="862012" y="472484"/>
            <a:ext cx="4448876" cy="15159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60" dirty="0">
                <a:solidFill>
                  <a:srgbClr val="0947c9"/>
                </a:solidFill>
                <a:latin typeface="Times New Roman"/>
                <a:ea typeface="Times New Roman"/>
              </a:rPr>
              <a:t>2015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64" dirty="0">
                <a:solidFill>
                  <a:srgbClr val="0947c9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54" dirty="0">
                <a:solidFill>
                  <a:srgbClr val="0947c9"/>
                </a:solidFill>
                <a:latin typeface="Times New Roman"/>
                <a:ea typeface="Times New Roman"/>
              </a:rPr>
              <a:t>Records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94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-75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90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5" b="1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</a:p>
        </p:txBody>
      </p:sp>
      <p:sp>
        <p:nvSpPr>
          <p:cNvPr id="121" name="TextBox 121"/>
          <p:cNvSpPr txBox="1"/>
          <p:nvPr/>
        </p:nvSpPr>
        <p:spPr>
          <a:xfrm>
            <a:off x="6487795" y="1714143"/>
            <a:ext cx="702884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-25" b="1" dirty="0">
                <a:solidFill>
                  <a:srgbClr val="000000"/>
                </a:solidFill>
                <a:latin typeface="Times New Roman"/>
                <a:ea typeface="Times New Roman"/>
              </a:rPr>
              <a:t>esults</a:t>
            </a:r>
          </a:p>
        </p:txBody>
      </p:sp>
      <p:sp>
        <p:nvSpPr>
          <p:cNvPr id="122" name="TextBox 122"/>
          <p:cNvSpPr txBox="1"/>
          <p:nvPr/>
        </p:nvSpPr>
        <p:spPr>
          <a:xfrm>
            <a:off x="863600" y="3783989"/>
            <a:ext cx="5394983" cy="21257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8750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month,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booster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version,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date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took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place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2015.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Substr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function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process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date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order</a:t>
            </a:r>
          </a:p>
          <a:p>
            <a:pPr hangingPunct="0" marL="0">
              <a:lnSpc>
                <a:spcPct val="100416"/>
              </a:lnSpc>
            </a:pP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take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month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year.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Substr(DATE,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4,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2)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month.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Substr(DATE,7,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4)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year.</a:t>
            </a:r>
          </a:p>
        </p:txBody>
      </p:sp>
      <p:sp>
        <p:nvSpPr>
          <p:cNvPr id="123" name="TextBox 123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5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TextBox 125"/>
          <p:cNvSpPr txBox="1"/>
          <p:nvPr/>
        </p:nvSpPr>
        <p:spPr>
          <a:xfrm>
            <a:off x="862012" y="561829"/>
            <a:ext cx="9977646" cy="419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750" spc="164" dirty="0">
                <a:solidFill>
                  <a:srgbClr val="0947c9"/>
                </a:solidFill>
                <a:latin typeface="Times New Roman"/>
                <a:ea typeface="Times New Roman"/>
              </a:rPr>
              <a:t>Rank</a:t>
            </a:r>
            <a:r>
              <a:rPr lang="en-US" altLang="zh-CN" sz="2750" spc="7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50" dirty="0">
                <a:solidFill>
                  <a:srgbClr val="0947c9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60" dirty="0">
                <a:solidFill>
                  <a:srgbClr val="0947c9"/>
                </a:solidFill>
                <a:latin typeface="Times New Roman"/>
                <a:ea typeface="Times New Roman"/>
              </a:rPr>
              <a:t>Outcomes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60" dirty="0">
                <a:solidFill>
                  <a:srgbClr val="0947c9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64" dirty="0">
                <a:solidFill>
                  <a:srgbClr val="0947c9"/>
                </a:solidFill>
                <a:latin typeface="Times New Roman"/>
                <a:ea typeface="Times New Roman"/>
              </a:rPr>
              <a:t>2010</a:t>
            </a:r>
            <a:r>
              <a:rPr lang="en-US" altLang="zh-CN" sz="2750" spc="114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2750" spc="154" dirty="0">
                <a:solidFill>
                  <a:srgbClr val="0947c9"/>
                </a:solidFill>
                <a:latin typeface="Times New Roman"/>
                <a:ea typeface="Times New Roman"/>
              </a:rPr>
              <a:t>06</a:t>
            </a:r>
            <a:r>
              <a:rPr lang="en-US" altLang="zh-CN" sz="2750" spc="114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2750" spc="154" dirty="0">
                <a:solidFill>
                  <a:srgbClr val="0947c9"/>
                </a:solidFill>
                <a:latin typeface="Times New Roman"/>
                <a:ea typeface="Times New Roman"/>
              </a:rPr>
              <a:t>04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54" dirty="0">
                <a:solidFill>
                  <a:srgbClr val="0947c9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160" dirty="0">
                <a:solidFill>
                  <a:srgbClr val="0947c9"/>
                </a:solidFill>
                <a:latin typeface="Times New Roman"/>
                <a:ea typeface="Times New Roman"/>
              </a:rPr>
              <a:t>2017</a:t>
            </a:r>
            <a:r>
              <a:rPr lang="en-US" altLang="zh-CN" sz="2750" spc="104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2750" spc="160" dirty="0">
                <a:solidFill>
                  <a:srgbClr val="0947c9"/>
                </a:solidFill>
                <a:latin typeface="Times New Roman"/>
                <a:ea typeface="Times New Roman"/>
              </a:rPr>
              <a:t>03</a:t>
            </a:r>
            <a:r>
              <a:rPr lang="en-US" altLang="zh-CN" sz="2750" spc="104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2750" spc="160" dirty="0">
                <a:solidFill>
                  <a:srgbClr val="0947c9"/>
                </a:solidFill>
                <a:latin typeface="Times New Roman"/>
                <a:ea typeface="Times New Roman"/>
              </a:rPr>
              <a:t>20</a:t>
            </a:r>
          </a:p>
        </p:txBody>
      </p:sp>
      <p:sp>
        <p:nvSpPr>
          <p:cNvPr id="126" name="TextBox 126"/>
          <p:cNvSpPr txBox="1"/>
          <p:nvPr/>
        </p:nvSpPr>
        <p:spPr>
          <a:xfrm>
            <a:off x="863600" y="1714143"/>
            <a:ext cx="6441379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624195" algn="l"/>
              </a:tabLst>
            </a:pPr>
            <a:r>
              <a:rPr lang="en-US" altLang="zh-CN" sz="1800" spc="-80" b="1" dirty="0">
                <a:solidFill>
                  <a:srgbClr val="000000"/>
                </a:solidFill>
                <a:latin typeface="Times New Roman"/>
                <a:ea typeface="Times New Roman"/>
              </a:rPr>
              <a:t>SQL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-69" b="1" dirty="0">
                <a:solidFill>
                  <a:srgbClr val="000000"/>
                </a:solidFill>
                <a:latin typeface="Times New Roman"/>
                <a:ea typeface="Times New Roman"/>
              </a:rPr>
              <a:t>Query	</a:t>
            </a:r>
            <a:r>
              <a:rPr lang="en-US" altLang="zh-CN" sz="1800" spc="-30" b="1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</a:p>
        </p:txBody>
      </p:sp>
      <p:sp>
        <p:nvSpPr>
          <p:cNvPr id="127" name="TextBox 127"/>
          <p:cNvSpPr txBox="1"/>
          <p:nvPr/>
        </p:nvSpPr>
        <p:spPr>
          <a:xfrm>
            <a:off x="863600" y="3783989"/>
            <a:ext cx="5311559" cy="24027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-44" b="1" dirty="0">
                <a:solidFill>
                  <a:srgbClr val="000000"/>
                </a:solidFill>
                <a:latin typeface="Times New Roman"/>
                <a:ea typeface="Times New Roman"/>
              </a:rPr>
              <a:t>Explan</a:t>
            </a:r>
            <a:r>
              <a:rPr lang="en-US" altLang="zh-CN" sz="1800" spc="-34" b="1" dirty="0">
                <a:solidFill>
                  <a:srgbClr val="000000"/>
                </a:solidFill>
                <a:latin typeface="Times New Roman"/>
                <a:ea typeface="Times New Roman"/>
              </a:rPr>
              <a:t>ation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00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query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returns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outcomes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their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br/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count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where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was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date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</a:p>
          <a:p>
            <a:pPr hangingPunct="0" marL="0">
              <a:lnSpc>
                <a:spcPct val="100833"/>
              </a:lnSpc>
            </a:pPr>
            <a:r>
              <a:rPr lang="en-US" altLang="zh-CN" sz="1800" spc="94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94" dirty="0">
                <a:solidFill>
                  <a:srgbClr val="000000"/>
                </a:solidFill>
                <a:latin typeface="Times New Roman"/>
                <a:ea typeface="Times New Roman"/>
              </a:rPr>
              <a:t>04/06/2010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9" dirty="0">
                <a:solidFill>
                  <a:srgbClr val="000000"/>
                </a:solidFill>
                <a:latin typeface="Times New Roman"/>
                <a:ea typeface="Times New Roman"/>
              </a:rPr>
              <a:t>20/03/2017.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1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39" dirty="0">
                <a:solidFill>
                  <a:srgbClr val="000000"/>
                </a:solidFill>
                <a:latin typeface="Times New Roman"/>
                <a:ea typeface="Times New Roman"/>
              </a:rPr>
              <a:t>GROUP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clause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groups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outcome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ORDER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COUNT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DESC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shows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decreasing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der.</a:t>
            </a:r>
          </a:p>
        </p:txBody>
      </p:sp>
      <p:sp>
        <p:nvSpPr>
          <p:cNvPr id="128" name="TextBox 128"/>
          <p:cNvSpPr txBox="1"/>
          <p:nvPr/>
        </p:nvSpPr>
        <p:spPr>
          <a:xfrm>
            <a:off x="11129391" y="6121313"/>
            <a:ext cx="2575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13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131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1" name="TextBox 131"/>
          <p:cNvSpPr txBox="1"/>
          <p:nvPr/>
        </p:nvSpPr>
        <p:spPr>
          <a:xfrm>
            <a:off x="862012" y="472484"/>
            <a:ext cx="7656940" cy="56142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14" dirty="0">
                <a:solidFill>
                  <a:srgbClr val="0947c9"/>
                </a:solidFill>
                <a:latin typeface="Times New Roman"/>
                <a:ea typeface="Times New Roman"/>
              </a:rPr>
              <a:t>Folium</a:t>
            </a:r>
            <a:r>
              <a:rPr lang="en-US" altLang="zh-CN" sz="3650" spc="6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45" dirty="0">
                <a:solidFill>
                  <a:srgbClr val="0947c9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5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5" dirty="0">
                <a:solidFill>
                  <a:srgbClr val="0947c9"/>
                </a:solidFill>
                <a:latin typeface="Times New Roman"/>
                <a:ea typeface="Times New Roman"/>
              </a:rPr>
              <a:t>Ground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stations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664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94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see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25" dirty="0">
                <a:solidFill>
                  <a:srgbClr val="282828"/>
                </a:solidFill>
                <a:latin typeface="Times New Roman"/>
                <a:ea typeface="Times New Roman"/>
              </a:rPr>
              <a:t>X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located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coast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United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States</a:t>
            </a:r>
          </a:p>
        </p:txBody>
      </p:sp>
      <p:sp>
        <p:nvSpPr>
          <p:cNvPr id="132" name="TextBox 132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134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4" name="TextBox 134"/>
          <p:cNvSpPr txBox="1"/>
          <p:nvPr/>
        </p:nvSpPr>
        <p:spPr>
          <a:xfrm>
            <a:off x="862012" y="472484"/>
            <a:ext cx="9399503" cy="590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Folium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4" dirty="0">
                <a:solidFill>
                  <a:srgbClr val="0947c9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Color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Labeled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Markers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920"/>
              </a:lnSpc>
            </a:pPr>
            <a:endParaRPr lang="en-US" dirty="0" smtClean="0"/>
          </a:p>
          <a:p>
            <a:pPr hangingPunct="0" marL="0">
              <a:lnSpc>
                <a:spcPct val="97083"/>
              </a:lnSpc>
            </a:pPr>
            <a:r>
              <a:rPr lang="en-US" altLang="zh-CN" sz="1800" spc="50" dirty="0">
                <a:solidFill>
                  <a:srgbClr val="00ae4f"/>
                </a:solidFill>
                <a:latin typeface="Times New Roman"/>
                <a:ea typeface="Times New Roman"/>
              </a:rPr>
              <a:t>Green</a:t>
            </a:r>
            <a:r>
              <a:rPr lang="en-US" altLang="zh-CN" sz="1800" spc="25" dirty="0">
                <a:solidFill>
                  <a:srgbClr val="00ae4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marker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represents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launches.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fe0000"/>
                </a:solidFill>
                <a:latin typeface="Times New Roman"/>
                <a:ea typeface="Times New Roman"/>
              </a:rPr>
              <a:t>Red</a:t>
            </a:r>
            <a:r>
              <a:rPr lang="en-US" altLang="zh-CN" sz="1800" spc="30" dirty="0">
                <a:solidFill>
                  <a:srgbClr val="fe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marker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represents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unsuccessful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launches.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note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KSC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LC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39A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higher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rate.</a:t>
            </a:r>
          </a:p>
        </p:txBody>
      </p:sp>
      <p:sp>
        <p:nvSpPr>
          <p:cNvPr id="135" name="TextBox 135"/>
          <p:cNvSpPr txBox="1"/>
          <p:nvPr/>
        </p:nvSpPr>
        <p:spPr>
          <a:xfrm>
            <a:off x="11129391" y="6121313"/>
            <a:ext cx="2575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7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7" name="TextBox 137"/>
          <p:cNvSpPr txBox="1"/>
          <p:nvPr/>
        </p:nvSpPr>
        <p:spPr>
          <a:xfrm>
            <a:off x="862012" y="561829"/>
            <a:ext cx="10524912" cy="5795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750" spc="64" dirty="0">
                <a:solidFill>
                  <a:srgbClr val="0947c9"/>
                </a:solidFill>
                <a:latin typeface="Times New Roman"/>
                <a:ea typeface="Times New Roman"/>
              </a:rPr>
              <a:t>Folium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94" dirty="0">
                <a:solidFill>
                  <a:srgbClr val="0947c9"/>
                </a:solidFill>
                <a:latin typeface="Times New Roman"/>
                <a:ea typeface="Times New Roman"/>
              </a:rPr>
              <a:t>Map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80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27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60" dirty="0">
                <a:solidFill>
                  <a:srgbClr val="0947c9"/>
                </a:solidFill>
                <a:latin typeface="Times New Roman"/>
                <a:ea typeface="Times New Roman"/>
              </a:rPr>
              <a:t>Distances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69" dirty="0">
                <a:solidFill>
                  <a:srgbClr val="0947c9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94" dirty="0">
                <a:solidFill>
                  <a:srgbClr val="0947c9"/>
                </a:solidFill>
                <a:latin typeface="Times New Roman"/>
                <a:ea typeface="Times New Roman"/>
              </a:rPr>
              <a:t>CCAFS</a:t>
            </a:r>
            <a:r>
              <a:rPr lang="en-US" altLang="zh-CN" sz="27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85" dirty="0">
                <a:solidFill>
                  <a:srgbClr val="0947c9"/>
                </a:solidFill>
                <a:latin typeface="Times New Roman"/>
                <a:ea typeface="Times New Roman"/>
              </a:rPr>
              <a:t>SLC</a:t>
            </a:r>
            <a:r>
              <a:rPr lang="en-US" altLang="zh-CN" sz="2750" spc="60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2750" spc="69" dirty="0">
                <a:solidFill>
                  <a:srgbClr val="0947c9"/>
                </a:solidFill>
                <a:latin typeface="Times New Roman"/>
                <a:ea typeface="Times New Roman"/>
              </a:rPr>
              <a:t>40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69" dirty="0">
                <a:solidFill>
                  <a:srgbClr val="0947c9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7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44" dirty="0">
                <a:solidFill>
                  <a:srgbClr val="0947c9"/>
                </a:solidFill>
                <a:latin typeface="Times New Roman"/>
                <a:ea typeface="Times New Roman"/>
              </a:rPr>
              <a:t>its</a:t>
            </a:r>
            <a:r>
              <a:rPr lang="en-US" altLang="zh-CN" sz="2750" spc="3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750" spc="60" dirty="0">
                <a:solidFill>
                  <a:srgbClr val="0947c9"/>
                </a:solidFill>
                <a:latin typeface="Times New Roman"/>
                <a:ea typeface="Times New Roman"/>
              </a:rPr>
              <a:t>proximities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995"/>
              </a:lnSpc>
            </a:pPr>
            <a:endParaRPr lang="en-US" dirty="0" smtClean="0"/>
          </a:p>
          <a:p>
            <a:pPr hangingPunct="0" marL="0">
              <a:lnSpc>
                <a:spcPct val="104166"/>
              </a:lnSpc>
            </a:pP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CCAFS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SLC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40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close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proximity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railways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Yes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br/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CCAFS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SLC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40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close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proximity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highways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Yes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br/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CCAFS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SLC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40</a:t>
            </a:r>
            <a:r>
              <a:rPr lang="en-US" altLang="zh-CN" sz="1800" spc="10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close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proximity</a:t>
            </a:r>
            <a:r>
              <a:rPr lang="en-US" altLang="zh-CN" sz="1800" spc="10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coastline</a:t>
            </a:r>
            <a:r>
              <a:rPr lang="en-US" altLang="zh-CN" sz="1800" spc="10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  <a:r>
              <a:rPr lang="en-US" altLang="zh-CN" sz="1800" spc="1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ea typeface="Times New Roman"/>
              </a:rPr>
              <a:t>Yes</a:t>
            </a:r>
          </a:p>
          <a:p>
            <a:pPr marL="0">
              <a:lnSpc>
                <a:spcPct val="100000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Do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CCAFS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SLC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40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keeps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ea typeface="Times New Roman"/>
              </a:rPr>
              <a:t>certain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distance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away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282828"/>
                </a:solidFill>
                <a:latin typeface="Times New Roman"/>
                <a:ea typeface="Times New Roman"/>
              </a:rPr>
              <a:t>cities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  <a:r>
              <a:rPr lang="en-US" altLang="zh-CN" sz="1800" spc="1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No</a:t>
            </a:r>
          </a:p>
          <a:p>
            <a:pPr>
              <a:lnSpc>
                <a:spcPts val="505"/>
              </a:lnSpc>
            </a:pPr>
            <a:endParaRPr lang="en-US" dirty="0" smtClean="0"/>
          </a:p>
          <a:p>
            <a:pPr marL="0" indent="10267378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9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14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0" name="TextBox 140"/>
          <p:cNvSpPr txBox="1"/>
          <p:nvPr/>
        </p:nvSpPr>
        <p:spPr>
          <a:xfrm>
            <a:off x="862012" y="472484"/>
            <a:ext cx="6875788" cy="5156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29" dirty="0">
                <a:solidFill>
                  <a:srgbClr val="0947c9"/>
                </a:solidFill>
                <a:latin typeface="Times New Roman"/>
                <a:ea typeface="Times New Roman"/>
              </a:rPr>
              <a:t>Dashboard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79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14" dirty="0">
                <a:solidFill>
                  <a:srgbClr val="0947c9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20" dirty="0">
                <a:solidFill>
                  <a:srgbClr val="0947c9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50" dirty="0">
                <a:solidFill>
                  <a:srgbClr val="0947c9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04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6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see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KSC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LC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39A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launches.</a:t>
            </a:r>
          </a:p>
        </p:txBody>
      </p:sp>
      <p:sp>
        <p:nvSpPr>
          <p:cNvPr id="141" name="TextBox 141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20114" y="472738"/>
            <a:ext cx="10544695" cy="5884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Introdu</a:t>
            </a:r>
            <a:r>
              <a:rPr lang="en-US" altLang="zh-CN" sz="3650" spc="75" dirty="0">
                <a:solidFill>
                  <a:srgbClr val="0947c9"/>
                </a:solidFill>
                <a:latin typeface="Times New Roman"/>
                <a:ea typeface="Times New Roman"/>
              </a:rPr>
              <a:t>ction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50"/>
              </a:lnSpc>
            </a:pPr>
            <a:endParaRPr lang="en-US" dirty="0" smtClean="0"/>
          </a:p>
          <a:p>
            <a:pPr marL="0" indent="130810">
              <a:lnSpc>
                <a:spcPct val="100000"/>
              </a:lnSpc>
            </a:pPr>
            <a:r>
              <a:rPr lang="en-US" altLang="zh-CN" sz="2150" spc="7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6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89" dirty="0">
                <a:solidFill>
                  <a:srgbClr val="282828"/>
                </a:solidFill>
                <a:latin typeface="Times New Roman"/>
                <a:ea typeface="Times New Roman"/>
              </a:rPr>
              <a:t>Project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04" dirty="0">
                <a:solidFill>
                  <a:srgbClr val="282828"/>
                </a:solidFill>
                <a:latin typeface="Times New Roman"/>
                <a:ea typeface="Times New Roman"/>
              </a:rPr>
              <a:t>background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2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94" dirty="0">
                <a:solidFill>
                  <a:srgbClr val="282828"/>
                </a:solidFill>
                <a:latin typeface="Times New Roman"/>
                <a:ea typeface="Times New Roman"/>
              </a:rPr>
              <a:t>context</a:t>
            </a:r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 indent="588263">
              <a:lnSpc>
                <a:spcPct val="100000"/>
              </a:lnSpc>
            </a:pPr>
            <a:r>
              <a:rPr lang="en-US" altLang="zh-CN" sz="18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aim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project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predict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if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Falcon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9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stage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will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successfully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land.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says</a:t>
            </a:r>
          </a:p>
          <a:p>
            <a:pPr hangingPunct="0" marL="817245">
              <a:lnSpc>
                <a:spcPct val="95416"/>
              </a:lnSpc>
            </a:pP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its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website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Falcon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9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rocket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cost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62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million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dollars.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Other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providers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cost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upward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165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million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dollars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each.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price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difference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explained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fact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reuse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first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stage.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determining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if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stage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will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land,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determine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cost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launch.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information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interesting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another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company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if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ea typeface="Times New Roman"/>
              </a:rPr>
              <a:t>it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wants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compete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rocket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ea typeface="Times New Roman"/>
              </a:rPr>
              <a:t>aunch.</a:t>
            </a:r>
          </a:p>
          <a:p>
            <a:pPr>
              <a:lnSpc>
                <a:spcPts val="775"/>
              </a:lnSpc>
            </a:pPr>
            <a:endParaRPr lang="en-US" dirty="0" smtClean="0"/>
          </a:p>
          <a:p>
            <a:pPr marL="0" indent="130810">
              <a:lnSpc>
                <a:spcPct val="100000"/>
              </a:lnSpc>
            </a:pPr>
            <a:r>
              <a:rPr lang="en-US" altLang="zh-CN" sz="2150" spc="69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6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94" dirty="0">
                <a:solidFill>
                  <a:srgbClr val="282828"/>
                </a:solidFill>
                <a:latin typeface="Times New Roman"/>
                <a:ea typeface="Times New Roman"/>
              </a:rPr>
              <a:t>Problems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10" dirty="0">
                <a:solidFill>
                  <a:srgbClr val="282828"/>
                </a:solidFill>
                <a:latin typeface="Times New Roman"/>
                <a:ea typeface="Times New Roman"/>
              </a:rPr>
              <a:t>you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00" dirty="0">
                <a:solidFill>
                  <a:srgbClr val="282828"/>
                </a:solidFill>
                <a:latin typeface="Times New Roman"/>
                <a:ea typeface="Times New Roman"/>
              </a:rPr>
              <a:t>want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find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94" dirty="0">
                <a:solidFill>
                  <a:srgbClr val="282828"/>
                </a:solidFill>
                <a:latin typeface="Times New Roman"/>
                <a:ea typeface="Times New Roman"/>
              </a:rPr>
              <a:t>answers</a:t>
            </a:r>
          </a:p>
          <a:p>
            <a:pPr>
              <a:lnSpc>
                <a:spcPts val="1205"/>
              </a:lnSpc>
            </a:pPr>
            <a:endParaRPr lang="en-US" dirty="0" smtClean="0"/>
          </a:p>
          <a:p>
            <a:pPr marL="0" indent="588263">
              <a:lnSpc>
                <a:spcPct val="100000"/>
              </a:lnSpc>
            </a:pPr>
            <a:r>
              <a:rPr lang="en-US" altLang="zh-CN" sz="18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What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main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characteristics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successful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failed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</a:p>
          <a:p>
            <a:pPr>
              <a:lnSpc>
                <a:spcPts val="1010"/>
              </a:lnSpc>
            </a:pPr>
            <a:endParaRPr lang="en-US" dirty="0" smtClean="0"/>
          </a:p>
          <a:p>
            <a:pPr marL="0" indent="588263">
              <a:lnSpc>
                <a:spcPct val="100000"/>
              </a:lnSpc>
            </a:pPr>
            <a:r>
              <a:rPr lang="en-US" altLang="zh-CN" sz="1800" spc="4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What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effects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each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relationship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rocket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variables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</a:p>
          <a:p>
            <a:pPr marL="0" indent="817245">
              <a:lnSpc>
                <a:spcPct val="100000"/>
              </a:lnSpc>
            </a:pP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-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</a:p>
          <a:p>
            <a:pPr>
              <a:lnSpc>
                <a:spcPts val="1139"/>
              </a:lnSpc>
            </a:pPr>
            <a:endParaRPr lang="en-US" dirty="0" smtClean="0"/>
          </a:p>
          <a:p>
            <a:pPr marL="0" indent="588263">
              <a:lnSpc>
                <a:spcPct val="100000"/>
              </a:lnSpc>
            </a:pPr>
            <a:r>
              <a:rPr lang="en-US" altLang="zh-CN" sz="1800" spc="3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What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conditions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which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will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allow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achieve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landing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25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?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160"/>
              </a:lnSpc>
            </a:pPr>
            <a:endParaRPr lang="en-US" dirty="0" smtClean="0"/>
          </a:p>
          <a:p>
            <a:pPr marL="0" indent="10332973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14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3" name="TextBox 143"/>
          <p:cNvSpPr txBox="1"/>
          <p:nvPr/>
        </p:nvSpPr>
        <p:spPr>
          <a:xfrm>
            <a:off x="826135" y="529041"/>
            <a:ext cx="9644003" cy="49665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5877">
              <a:lnSpc>
                <a:spcPct val="100000"/>
              </a:lnSpc>
            </a:pPr>
            <a:r>
              <a:rPr lang="en-US" altLang="zh-CN" sz="3050" spc="80" dirty="0">
                <a:solidFill>
                  <a:srgbClr val="0947c9"/>
                </a:solidFill>
                <a:latin typeface="Times New Roman"/>
                <a:ea typeface="Times New Roman"/>
              </a:rPr>
              <a:t>Dashboard</a:t>
            </a:r>
            <a:r>
              <a:rPr lang="en-US" altLang="zh-CN" sz="30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114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69" dirty="0">
                <a:solidFill>
                  <a:srgbClr val="0947c9"/>
                </a:solidFill>
                <a:latin typeface="Times New Roman"/>
                <a:ea typeface="Times New Roman"/>
              </a:rPr>
              <a:t>Total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75" dirty="0">
                <a:solidFill>
                  <a:srgbClr val="0947c9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30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75" dirty="0">
                <a:solidFill>
                  <a:srgbClr val="0947c9"/>
                </a:solidFill>
                <a:latin typeface="Times New Roman"/>
                <a:ea typeface="Times New Roman"/>
              </a:rPr>
              <a:t>launches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69" dirty="0">
                <a:solidFill>
                  <a:srgbClr val="0947c9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64" dirty="0">
                <a:solidFill>
                  <a:srgbClr val="0947c9"/>
                </a:solidFill>
                <a:latin typeface="Times New Roman"/>
                <a:ea typeface="Times New Roman"/>
              </a:rPr>
              <a:t>Site</a:t>
            </a:r>
            <a:r>
              <a:rPr lang="en-US" altLang="zh-CN" sz="3050" spc="4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114" dirty="0">
                <a:solidFill>
                  <a:srgbClr val="0947c9"/>
                </a:solidFill>
                <a:latin typeface="Times New Roman"/>
                <a:ea typeface="Times New Roman"/>
              </a:rPr>
              <a:t>KSC</a:t>
            </a:r>
            <a:r>
              <a:rPr lang="en-US" altLang="zh-CN" sz="30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050" spc="110" dirty="0">
                <a:solidFill>
                  <a:srgbClr val="0947c9"/>
                </a:solidFill>
                <a:latin typeface="Times New Roman"/>
                <a:ea typeface="Times New Roman"/>
              </a:rPr>
              <a:t>LC</a:t>
            </a:r>
            <a:r>
              <a:rPr lang="en-US" altLang="zh-CN" sz="3050" spc="60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3050" spc="100" dirty="0">
                <a:solidFill>
                  <a:srgbClr val="0947c9"/>
                </a:solidFill>
                <a:latin typeface="Times New Roman"/>
                <a:ea typeface="Times New Roman"/>
              </a:rPr>
              <a:t>39A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28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see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KSC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LC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39A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achieved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76.9%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while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getting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23.1%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rate.</a:t>
            </a:r>
          </a:p>
        </p:txBody>
      </p:sp>
      <p:sp>
        <p:nvSpPr>
          <p:cNvPr id="144" name="TextBox 144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40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6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6" name="TextBox 146"/>
          <p:cNvSpPr txBox="1"/>
          <p:nvPr/>
        </p:nvSpPr>
        <p:spPr>
          <a:xfrm>
            <a:off x="862012" y="642004"/>
            <a:ext cx="9151204" cy="5425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50" spc="85" dirty="0">
                <a:solidFill>
                  <a:srgbClr val="0947c9"/>
                </a:solidFill>
                <a:latin typeface="Times New Roman"/>
                <a:ea typeface="Times New Roman"/>
              </a:rPr>
              <a:t>Dashboard</a:t>
            </a:r>
            <a:r>
              <a:rPr lang="en-US" altLang="zh-CN" sz="18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110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80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94" dirty="0">
                <a:solidFill>
                  <a:srgbClr val="0947c9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85" dirty="0">
                <a:solidFill>
                  <a:srgbClr val="0947c9"/>
                </a:solidFill>
                <a:latin typeface="Times New Roman"/>
                <a:ea typeface="Times New Roman"/>
              </a:rPr>
              <a:t>vs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94" dirty="0">
                <a:solidFill>
                  <a:srgbClr val="0947c9"/>
                </a:solidFill>
                <a:latin typeface="Times New Roman"/>
                <a:ea typeface="Times New Roman"/>
              </a:rPr>
              <a:t>Outcome</a:t>
            </a:r>
            <a:r>
              <a:rPr lang="en-US" altLang="zh-CN" sz="18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9" dirty="0">
                <a:solidFill>
                  <a:srgbClr val="0947c9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0" dirty="0">
                <a:solidFill>
                  <a:srgbClr val="0947c9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4" dirty="0">
                <a:solidFill>
                  <a:srgbClr val="0947c9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8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80" dirty="0">
                <a:solidFill>
                  <a:srgbClr val="0947c9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9" dirty="0">
                <a:solidFill>
                  <a:srgbClr val="0947c9"/>
                </a:solidFill>
                <a:latin typeface="Times New Roman"/>
                <a:ea typeface="Times New Roman"/>
              </a:rPr>
              <a:t>different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80" dirty="0">
                <a:solidFill>
                  <a:srgbClr val="0947c9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50" spc="44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94" dirty="0">
                <a:solidFill>
                  <a:srgbClr val="0947c9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9" dirty="0">
                <a:solidFill>
                  <a:srgbClr val="0947c9"/>
                </a:solidFill>
                <a:latin typeface="Times New Roman"/>
                <a:ea typeface="Times New Roman"/>
              </a:rPr>
              <a:t>selected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95"/>
              </a:lnSpc>
            </a:pPr>
            <a:endParaRPr lang="en-US" dirty="0" smtClean="0"/>
          </a:p>
          <a:p>
            <a:pPr marL="0" indent="3442652">
              <a:lnSpc>
                <a:spcPct val="100000"/>
              </a:lnSpc>
            </a:pP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Low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weighted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payload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(0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–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5000</a:t>
            </a:r>
            <a:r>
              <a:rPr lang="en-US" altLang="zh-CN" sz="1800" spc="-129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kg)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585"/>
              </a:lnSpc>
            </a:pPr>
            <a:endParaRPr lang="en-US" dirty="0" smtClean="0"/>
          </a:p>
          <a:p>
            <a:pPr marL="0" indent="3395027">
              <a:lnSpc>
                <a:spcPct val="100000"/>
              </a:lnSpc>
            </a:pP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Heavy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weighted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payload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(5000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–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10000</a:t>
            </a:r>
            <a:r>
              <a:rPr lang="en-US" altLang="zh-CN" sz="1800" spc="-89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kg)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63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85" dirty="0">
                <a:solidFill>
                  <a:srgbClr val="282828"/>
                </a:solidFill>
                <a:latin typeface="Times New Roman"/>
                <a:ea typeface="Times New Roman"/>
              </a:rPr>
              <a:t>Low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weighted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payloads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have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better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rate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than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heavy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weighted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payloads.</a:t>
            </a:r>
          </a:p>
        </p:txBody>
      </p:sp>
      <p:sp>
        <p:nvSpPr>
          <p:cNvPr id="147" name="TextBox 147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41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149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150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0" name="TextBox 150"/>
          <p:cNvSpPr txBox="1"/>
          <p:nvPr/>
        </p:nvSpPr>
        <p:spPr>
          <a:xfrm>
            <a:off x="787400" y="472738"/>
            <a:ext cx="9619270" cy="52873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4612">
              <a:lnSpc>
                <a:spcPct val="100000"/>
              </a:lnSpc>
            </a:pPr>
            <a:r>
              <a:rPr lang="en-US" altLang="zh-CN" sz="3650" dirty="0">
                <a:solidFill>
                  <a:srgbClr val="0947c9"/>
                </a:solidFill>
                <a:latin typeface="Times New Roman"/>
                <a:ea typeface="Times New Roman"/>
              </a:rPr>
              <a:t>Classification</a:t>
            </a:r>
            <a:r>
              <a:rPr lang="en-US" altLang="zh-CN" sz="3650" spc="29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" dirty="0">
                <a:solidFill>
                  <a:srgbClr val="0947c9"/>
                </a:solidFill>
                <a:latin typeface="Times New Roman"/>
                <a:ea typeface="Times New Roman"/>
              </a:rPr>
              <a:t>Accuracy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875"/>
              </a:lnSpc>
            </a:pPr>
            <a:endParaRPr lang="en-US" dirty="0" smtClean="0"/>
          </a:p>
          <a:p>
            <a:pPr hangingPunct="0" marL="74612">
              <a:lnSpc>
                <a:spcPct val="97083"/>
              </a:lnSpc>
            </a:pP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accuracy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test,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methods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performed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similar.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94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could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get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more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test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decide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them.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But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i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f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really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need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choose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one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right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now,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would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take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decision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tree.</a:t>
            </a:r>
          </a:p>
          <a:p>
            <a:pPr>
              <a:lnSpc>
                <a:spcPts val="150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400" b="1" dirty="0">
                <a:solidFill>
                  <a:srgbClr val="000000"/>
                </a:solidFill>
                <a:latin typeface="Times New Roman"/>
                <a:ea typeface="Times New Roman"/>
              </a:rPr>
              <a:t>Decision</a:t>
            </a:r>
            <a:r>
              <a:rPr lang="en-US" altLang="zh-CN" sz="1400" spc="50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Times New Roman"/>
                <a:ea typeface="Times New Roman"/>
              </a:rPr>
              <a:t>tree</a:t>
            </a:r>
            <a:r>
              <a:rPr lang="en-US" altLang="zh-CN" sz="1400" spc="55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400" spc="55" b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Times New Roman"/>
                <a:ea typeface="Times New Roman"/>
              </a:rPr>
              <a:t>parameters</a:t>
            </a:r>
          </a:p>
        </p:txBody>
      </p:sp>
      <p:sp>
        <p:nvSpPr>
          <p:cNvPr id="151" name="TextBox 151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43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5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3" name="TextBox 153"/>
          <p:cNvSpPr txBox="1"/>
          <p:nvPr/>
        </p:nvSpPr>
        <p:spPr>
          <a:xfrm>
            <a:off x="862012" y="472738"/>
            <a:ext cx="3376403" cy="12457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5" dirty="0">
                <a:solidFill>
                  <a:srgbClr val="0947c9"/>
                </a:solidFill>
                <a:latin typeface="Times New Roman"/>
                <a:ea typeface="Times New Roman"/>
              </a:rPr>
              <a:t>Confusion</a:t>
            </a:r>
            <a:r>
              <a:rPr lang="en-US" altLang="zh-CN" sz="3650" spc="279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15" dirty="0">
                <a:solidFill>
                  <a:srgbClr val="0947c9"/>
                </a:solidFill>
                <a:latin typeface="Times New Roman"/>
                <a:ea typeface="Times New Roman"/>
              </a:rPr>
              <a:t>Matrix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264"/>
              </a:lnSpc>
            </a:pPr>
            <a:endParaRPr lang="en-US" dirty="0" smtClean="0"/>
          </a:p>
          <a:p>
            <a:pPr marL="0" indent="439991">
              <a:lnSpc>
                <a:spcPct val="100000"/>
              </a:lnSpc>
            </a:pP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Logistic</a:t>
            </a:r>
            <a:r>
              <a:rPr lang="en-US" altLang="zh-CN" sz="1800" spc="-1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spc="5" b="1" dirty="0">
                <a:solidFill>
                  <a:srgbClr val="000000"/>
                </a:solidFill>
                <a:latin typeface="Calibri"/>
                <a:ea typeface="Calibri"/>
              </a:rPr>
              <a:t>regression</a:t>
            </a:r>
          </a:p>
        </p:txBody>
      </p:sp>
      <p:sp>
        <p:nvSpPr>
          <p:cNvPr id="154" name="TextBox 154"/>
          <p:cNvSpPr txBox="1"/>
          <p:nvPr/>
        </p:nvSpPr>
        <p:spPr>
          <a:xfrm>
            <a:off x="4676394" y="1444164"/>
            <a:ext cx="1282600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Decision</a:t>
            </a:r>
            <a:r>
              <a:rPr lang="en-US" altLang="zh-CN" sz="1800" spc="-94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alibri"/>
                <a:ea typeface="Calibri"/>
              </a:rPr>
              <a:t>Tree</a:t>
            </a:r>
          </a:p>
        </p:txBody>
      </p:sp>
      <p:sp>
        <p:nvSpPr>
          <p:cNvPr id="155" name="TextBox 155"/>
          <p:cNvSpPr txBox="1"/>
          <p:nvPr/>
        </p:nvSpPr>
        <p:spPr>
          <a:xfrm>
            <a:off x="7563484" y="1888303"/>
            <a:ext cx="4055014" cy="13358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 marL="0">
              <a:lnSpc>
                <a:spcPct val="101666"/>
              </a:lnSpc>
            </a:pPr>
            <a:r>
              <a:rPr lang="en-US" altLang="zh-CN" sz="2150" spc="94" dirty="0">
                <a:solidFill>
                  <a:srgbClr val="000000"/>
                </a:solidFill>
                <a:latin typeface="Times New Roman"/>
                <a:ea typeface="Times New Roman"/>
              </a:rPr>
              <a:t>As</a:t>
            </a:r>
            <a:r>
              <a:rPr lang="en-US" altLang="zh-CN" sz="215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000000"/>
                </a:solidFill>
                <a:latin typeface="Times New Roman"/>
                <a:ea typeface="Times New Roman"/>
              </a:rPr>
              <a:t>test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accuracy</a:t>
            </a:r>
            <a:r>
              <a:rPr lang="en-US" altLang="zh-CN" sz="215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000000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000000"/>
                </a:solidFill>
                <a:latin typeface="Times New Roman"/>
                <a:ea typeface="Times New Roman"/>
              </a:rPr>
              <a:t>equal,</a:t>
            </a:r>
            <a:r>
              <a:rPr lang="en-US" altLang="zh-CN" sz="21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000000"/>
                </a:solidFill>
                <a:latin typeface="Times New Roman"/>
                <a:ea typeface="Times New Roman"/>
              </a:rPr>
              <a:t>confusion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000000"/>
                </a:solidFill>
                <a:latin typeface="Times New Roman"/>
                <a:ea typeface="Times New Roman"/>
              </a:rPr>
              <a:t>matrices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also</a:t>
            </a:r>
            <a:r>
              <a:rPr lang="en-US" altLang="zh-CN" sz="21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0" dirty="0">
                <a:solidFill>
                  <a:srgbClr val="000000"/>
                </a:solidFill>
                <a:latin typeface="Times New Roman"/>
                <a:ea typeface="Times New Roman"/>
              </a:rPr>
              <a:t>identical.</a:t>
            </a:r>
            <a:r>
              <a:rPr lang="en-US" altLang="zh-CN" sz="2150" spc="34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215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000000"/>
                </a:solidFill>
                <a:latin typeface="Times New Roman"/>
                <a:ea typeface="Times New Roman"/>
              </a:rPr>
              <a:t>main</a:t>
            </a:r>
            <a:r>
              <a:rPr lang="en-US" altLang="zh-CN" sz="215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000000"/>
                </a:solidFill>
                <a:latin typeface="Times New Roman"/>
                <a:ea typeface="Times New Roman"/>
              </a:rPr>
              <a:t>problem</a:t>
            </a:r>
            <a:r>
              <a:rPr lang="en-US" altLang="zh-CN" sz="215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21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000000"/>
                </a:solidFill>
                <a:latin typeface="Times New Roman"/>
                <a:ea typeface="Times New Roman"/>
              </a:rPr>
              <a:t>these</a:t>
            </a:r>
            <a:r>
              <a:rPr lang="en-US" altLang="zh-CN" sz="215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00" dirty="0">
                <a:solidFill>
                  <a:srgbClr val="000000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215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94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215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false</a:t>
            </a:r>
            <a:r>
              <a:rPr lang="en-US" altLang="zh-CN" sz="2150" spc="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000000"/>
                </a:solidFill>
                <a:latin typeface="Times New Roman"/>
                <a:ea typeface="Times New Roman"/>
              </a:rPr>
              <a:t>positives.</a:t>
            </a:r>
          </a:p>
        </p:txBody>
      </p:sp>
      <p:sp>
        <p:nvSpPr>
          <p:cNvPr id="156" name="TextBox 156"/>
          <p:cNvSpPr txBox="1"/>
          <p:nvPr/>
        </p:nvSpPr>
        <p:spPr>
          <a:xfrm>
            <a:off x="1216342" y="3685841"/>
            <a:ext cx="3863635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3298253" algn="l"/>
              </a:tabLst>
            </a:pPr>
            <a:r>
              <a:rPr lang="en-US" altLang="zh-CN" sz="1800" spc="15" b="1" dirty="0">
                <a:solidFill>
                  <a:srgbClr val="000000"/>
                </a:solidFill>
                <a:latin typeface="Calibri"/>
                <a:ea typeface="Calibri"/>
              </a:rPr>
              <a:t>kNN	</a:t>
            </a:r>
            <a:r>
              <a:rPr lang="en-US" altLang="zh-CN" sz="1800" spc="-30" b="1" dirty="0">
                <a:solidFill>
                  <a:srgbClr val="000000"/>
                </a:solidFill>
                <a:latin typeface="Calibri"/>
                <a:ea typeface="Calibri"/>
              </a:rPr>
              <a:t>SVM</a:t>
            </a:r>
          </a:p>
        </p:txBody>
      </p:sp>
      <p:sp>
        <p:nvSpPr>
          <p:cNvPr id="157" name="TextBox 157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44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159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9" name="TextBox 159"/>
          <p:cNvSpPr txBox="1"/>
          <p:nvPr/>
        </p:nvSpPr>
        <p:spPr>
          <a:xfrm>
            <a:off x="862012" y="472738"/>
            <a:ext cx="10267953" cy="53894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Concl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usions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95"/>
              </a:lnSpc>
            </a:pPr>
            <a:endParaRPr lang="en-US" dirty="0" smtClean="0"/>
          </a:p>
          <a:p>
            <a:pPr hangingPunct="0" marL="228917" indent="-228917">
              <a:lnSpc>
                <a:spcPct val="95833"/>
              </a:lnSpc>
            </a:pPr>
            <a:r>
              <a:rPr lang="en-US" altLang="zh-CN" sz="1800" spc="4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mission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explained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several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factors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such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site,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orbit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especially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number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previous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launches.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Indeed,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assume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there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been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gain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knowledge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launches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that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allowed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go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failure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success.</a:t>
            </a:r>
          </a:p>
          <a:p>
            <a:pPr>
              <a:lnSpc>
                <a:spcPts val="106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spc="2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20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orbits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rates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GEO,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HEO,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SSO,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ES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L1.</a:t>
            </a:r>
          </a:p>
          <a:p>
            <a:pPr>
              <a:lnSpc>
                <a:spcPts val="1144"/>
              </a:lnSpc>
            </a:pPr>
            <a:endParaRPr lang="en-US" dirty="0" smtClean="0"/>
          </a:p>
          <a:p>
            <a:pPr hangingPunct="0" marL="228917" indent="-228917">
              <a:lnSpc>
                <a:spcPct val="95833"/>
              </a:lnSpc>
            </a:pPr>
            <a:r>
              <a:rPr lang="en-US" altLang="zh-CN" sz="1800" spc="5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1800" spc="40" dirty="0">
                <a:solidFill>
                  <a:srgbClr val="282828"/>
                </a:solidFill>
                <a:latin typeface="Arial"/>
                <a:cs typeface="Arial"/>
              </a:rPr>
              <a:t> 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Depending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282828"/>
                </a:solidFill>
                <a:latin typeface="Times New Roman"/>
                <a:ea typeface="Times New Roman"/>
              </a:rPr>
              <a:t>on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orbits,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mass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can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be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criterion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take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into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account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success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mission.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282828"/>
                </a:solidFill>
                <a:latin typeface="Times New Roman"/>
                <a:ea typeface="Times New Roman"/>
              </a:rPr>
              <a:t>Some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orbits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require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ea typeface="Times New Roman"/>
              </a:rPr>
              <a:t>light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heavy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mass.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But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282828"/>
                </a:solidFill>
                <a:latin typeface="Times New Roman"/>
                <a:ea typeface="Times New Roman"/>
              </a:rPr>
              <a:t>generally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low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282828"/>
                </a:solidFill>
                <a:latin typeface="Times New Roman"/>
                <a:ea typeface="Times New Roman"/>
              </a:rPr>
              <a:t>weighted</a:t>
            </a:r>
            <a:r>
              <a:rPr lang="en-US" altLang="zh-CN" sz="180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payloads</a:t>
            </a:r>
            <a:r>
              <a:rPr lang="en-US" altLang="zh-CN" sz="180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perform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282828"/>
                </a:solidFill>
                <a:latin typeface="Times New Roman"/>
                <a:ea typeface="Times New Roman"/>
              </a:rPr>
              <a:t>better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than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282828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282828"/>
                </a:solidFill>
                <a:latin typeface="Times New Roman"/>
                <a:ea typeface="Times New Roman"/>
              </a:rPr>
              <a:t>heavy</a:t>
            </a:r>
            <a:r>
              <a:rPr lang="en-US" altLang="zh-CN" sz="180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weighted</a:t>
            </a:r>
            <a:r>
              <a:rPr lang="en-US" altLang="zh-CN" sz="180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282828"/>
                </a:solidFill>
                <a:latin typeface="Times New Roman"/>
                <a:ea typeface="Times New Roman"/>
              </a:rPr>
              <a:t>payloads.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 hangingPunct="0" marL="228917" indent="-228917">
              <a:lnSpc>
                <a:spcPct val="95416"/>
              </a:lnSpc>
            </a:pPr>
            <a:r>
              <a:rPr lang="en-US" altLang="zh-CN" sz="1800" spc="3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current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data,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cannot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explain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why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some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sites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better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than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others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(KSC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LC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39A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launch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site).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get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answer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problem,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could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obtain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atmospheric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or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other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relevant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dat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a.</a:t>
            </a:r>
          </a:p>
          <a:p>
            <a:pPr>
              <a:lnSpc>
                <a:spcPts val="1060"/>
              </a:lnSpc>
            </a:pPr>
            <a:endParaRPr lang="en-US" dirty="0" smtClean="0"/>
          </a:p>
          <a:p>
            <a:pPr hangingPunct="0" marL="228917" indent="-228917">
              <a:lnSpc>
                <a:spcPct val="95416"/>
              </a:lnSpc>
            </a:pPr>
            <a:r>
              <a:rPr lang="en-US" altLang="zh-CN" sz="1800" spc="4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this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dataset,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choose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Decision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Tree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Algorithm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best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model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even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if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test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accuracy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between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all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used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identical.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9" dirty="0">
                <a:solidFill>
                  <a:srgbClr val="000000"/>
                </a:solidFill>
                <a:latin typeface="Times New Roman"/>
                <a:ea typeface="Times New Roman"/>
              </a:rPr>
              <a:t>We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choose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Decision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Tree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Algorithm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because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it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has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better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train</a:t>
            </a:r>
            <a:r>
              <a:rPr lang="en-US" altLang="zh-CN" sz="1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accuracy.</a:t>
            </a:r>
          </a:p>
        </p:txBody>
      </p:sp>
      <p:sp>
        <p:nvSpPr>
          <p:cNvPr id="160" name="TextBox 160"/>
          <p:cNvSpPr txBox="1"/>
          <p:nvPr/>
        </p:nvSpPr>
        <p:spPr>
          <a:xfrm>
            <a:off x="11129391" y="6121313"/>
            <a:ext cx="371833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79" dirty="0">
                <a:solidFill>
                  <a:srgbClr val="1b7bda"/>
                </a:solidFill>
                <a:latin typeface="Times New Roman"/>
                <a:ea typeface="Times New Roman"/>
              </a:rPr>
              <a:t>45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162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1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1987783" y="6434368"/>
            <a:ext cx="248007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862012" y="472738"/>
            <a:ext cx="8342359" cy="5762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100" dirty="0">
                <a:solidFill>
                  <a:srgbClr val="0947c9"/>
                </a:solidFill>
                <a:latin typeface="Times New Roman"/>
                <a:ea typeface="Times New Roman"/>
              </a:rPr>
              <a:t>Meth</a:t>
            </a:r>
            <a:r>
              <a:rPr lang="en-US" altLang="zh-CN" sz="3650" spc="94" dirty="0">
                <a:solidFill>
                  <a:srgbClr val="0947c9"/>
                </a:solidFill>
                <a:latin typeface="Times New Roman"/>
                <a:ea typeface="Times New Roman"/>
              </a:rPr>
              <a:t>odology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3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10" dirty="0">
                <a:solidFill>
                  <a:srgbClr val="0947c9"/>
                </a:solidFill>
                <a:latin typeface="Times New Roman"/>
                <a:ea typeface="Times New Roman"/>
              </a:rPr>
              <a:t>Executive</a:t>
            </a:r>
            <a:r>
              <a:rPr lang="en-US" altLang="zh-CN" sz="2150" spc="19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15" dirty="0">
                <a:solidFill>
                  <a:srgbClr val="0947c9"/>
                </a:solidFill>
                <a:latin typeface="Times New Roman"/>
                <a:ea typeface="Times New Roman"/>
              </a:rPr>
              <a:t>Summary</a:t>
            </a:r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6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55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collection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methodology:</a:t>
            </a:r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50" dirty="0">
                <a:solidFill>
                  <a:srgbClr val="756f6f"/>
                </a:solidFill>
                <a:latin typeface="Arial"/>
                <a:ea typeface="Arial"/>
              </a:rPr>
              <a:t>•</a:t>
            </a:r>
            <a:r>
              <a:rPr lang="en-US" altLang="zh-CN" sz="1850" spc="-75" dirty="0">
                <a:solidFill>
                  <a:srgbClr val="756f6f"/>
                </a:solidFill>
                <a:latin typeface="Arial"/>
                <a:cs typeface="Arial"/>
              </a:rPr>
              <a:t>  </a:t>
            </a:r>
            <a:r>
              <a:rPr lang="en-US" altLang="zh-CN" sz="1850" dirty="0">
                <a:solidFill>
                  <a:srgbClr val="756f6f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1850" spc="-75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dirty="0">
                <a:solidFill>
                  <a:srgbClr val="756f6f"/>
                </a:solidFill>
                <a:latin typeface="Times New Roman"/>
                <a:ea typeface="Times New Roman"/>
              </a:rPr>
              <a:t>REST</a:t>
            </a:r>
            <a:r>
              <a:rPr lang="en-US" altLang="zh-CN" sz="1850" spc="-75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dirty="0">
                <a:solidFill>
                  <a:srgbClr val="756f6f"/>
                </a:solidFill>
                <a:latin typeface="Times New Roman"/>
                <a:ea typeface="Times New Roman"/>
              </a:rPr>
              <a:t>API</a:t>
            </a:r>
          </a:p>
          <a:p>
            <a:pPr>
              <a:lnSpc>
                <a:spcPts val="108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50" spc="30" dirty="0">
                <a:solidFill>
                  <a:srgbClr val="756f6f"/>
                </a:solidFill>
                <a:latin typeface="Arial"/>
                <a:ea typeface="Arial"/>
              </a:rPr>
              <a:t>•</a:t>
            </a:r>
            <a:r>
              <a:rPr lang="en-US" altLang="zh-CN" sz="1850" spc="25" dirty="0">
                <a:solidFill>
                  <a:srgbClr val="756f6f"/>
                </a:solidFill>
                <a:latin typeface="Arial"/>
                <a:cs typeface="Arial"/>
              </a:rPr>
              <a:t>  </a:t>
            </a:r>
            <a:r>
              <a:rPr lang="en-US" altLang="zh-CN" sz="1850" spc="60" dirty="0">
                <a:solidFill>
                  <a:srgbClr val="756f6f"/>
                </a:solidFill>
                <a:latin typeface="Times New Roman"/>
                <a:ea typeface="Times New Roman"/>
              </a:rPr>
              <a:t>Web</a:t>
            </a:r>
            <a:r>
              <a:rPr lang="en-US" altLang="zh-CN" sz="1850" spc="34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ea typeface="Times New Roman"/>
              </a:rPr>
              <a:t>Scrapping</a:t>
            </a:r>
            <a:r>
              <a:rPr lang="en-US" altLang="zh-CN" sz="1850" spc="25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55" dirty="0">
                <a:solidFill>
                  <a:srgbClr val="756f6f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1850" spc="25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44" dirty="0">
                <a:solidFill>
                  <a:srgbClr val="756f6f"/>
                </a:solidFill>
                <a:latin typeface="Times New Roman"/>
                <a:ea typeface="Times New Roman"/>
              </a:rPr>
              <a:t>Wikipedia</a:t>
            </a:r>
          </a:p>
          <a:p>
            <a:pPr>
              <a:lnSpc>
                <a:spcPts val="103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6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64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85" dirty="0">
                <a:solidFill>
                  <a:srgbClr val="282828"/>
                </a:solidFill>
                <a:latin typeface="Times New Roman"/>
                <a:ea typeface="Times New Roman"/>
              </a:rPr>
              <a:t>Perform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wrangling</a:t>
            </a:r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50" spc="50" dirty="0">
                <a:solidFill>
                  <a:srgbClr val="756f6f"/>
                </a:solidFill>
                <a:latin typeface="Arial"/>
                <a:ea typeface="Arial"/>
              </a:rPr>
              <a:t>•</a:t>
            </a:r>
            <a:r>
              <a:rPr lang="en-US" altLang="zh-CN" sz="1850" spc="44" dirty="0">
                <a:solidFill>
                  <a:srgbClr val="756f6f"/>
                </a:solidFill>
                <a:latin typeface="Arial"/>
                <a:cs typeface="Arial"/>
              </a:rPr>
              <a:t>  </a:t>
            </a:r>
            <a:r>
              <a:rPr lang="en-US" altLang="zh-CN" sz="1850" spc="75" dirty="0">
                <a:solidFill>
                  <a:srgbClr val="756f6f"/>
                </a:solidFill>
                <a:latin typeface="Times New Roman"/>
                <a:ea typeface="Times New Roman"/>
              </a:rPr>
              <a:t>Dropping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9" dirty="0">
                <a:solidFill>
                  <a:srgbClr val="756f6f"/>
                </a:solidFill>
                <a:latin typeface="Times New Roman"/>
                <a:ea typeface="Times New Roman"/>
              </a:rPr>
              <a:t>unnecessary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75" dirty="0">
                <a:solidFill>
                  <a:srgbClr val="756f6f"/>
                </a:solidFill>
                <a:latin typeface="Times New Roman"/>
                <a:ea typeface="Times New Roman"/>
              </a:rPr>
              <a:t>columns</a:t>
            </a:r>
          </a:p>
          <a:p>
            <a:pPr>
              <a:lnSpc>
                <a:spcPts val="1080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50" spc="44" dirty="0">
                <a:solidFill>
                  <a:srgbClr val="756f6f"/>
                </a:solidFill>
                <a:latin typeface="Arial"/>
                <a:ea typeface="Arial"/>
              </a:rPr>
              <a:t>•</a:t>
            </a:r>
            <a:r>
              <a:rPr lang="en-US" altLang="zh-CN" sz="1850" spc="40" dirty="0">
                <a:solidFill>
                  <a:srgbClr val="756f6f"/>
                </a:solidFill>
                <a:latin typeface="Arial"/>
                <a:cs typeface="Arial"/>
              </a:rPr>
              <a:t>  </a:t>
            </a:r>
            <a:r>
              <a:rPr lang="en-US" altLang="zh-CN" sz="1850" spc="75" dirty="0">
                <a:solidFill>
                  <a:srgbClr val="756f6f"/>
                </a:solidFill>
                <a:latin typeface="Times New Roman"/>
                <a:ea typeface="Times New Roman"/>
              </a:rPr>
              <a:t>One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4" dirty="0">
                <a:solidFill>
                  <a:srgbClr val="756f6f"/>
                </a:solidFill>
                <a:latin typeface="Times New Roman"/>
                <a:ea typeface="Times New Roman"/>
              </a:rPr>
              <a:t>Hot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4" dirty="0">
                <a:solidFill>
                  <a:srgbClr val="756f6f"/>
                </a:solidFill>
                <a:latin typeface="Times New Roman"/>
                <a:ea typeface="Times New Roman"/>
              </a:rPr>
              <a:t>Encoding</a:t>
            </a:r>
            <a:r>
              <a:rPr lang="en-US" altLang="zh-CN" sz="1850" spc="34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55" dirty="0">
                <a:solidFill>
                  <a:srgbClr val="756f6f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50" dirty="0">
                <a:solidFill>
                  <a:srgbClr val="756f6f"/>
                </a:solidFill>
                <a:latin typeface="Times New Roman"/>
                <a:ea typeface="Times New Roman"/>
              </a:rPr>
              <a:t>classification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4" dirty="0">
                <a:solidFill>
                  <a:srgbClr val="756f6f"/>
                </a:solidFill>
                <a:latin typeface="Times New Roman"/>
                <a:ea typeface="Times New Roman"/>
              </a:rPr>
              <a:t>models</a:t>
            </a:r>
          </a:p>
          <a:p>
            <a:pPr>
              <a:lnSpc>
                <a:spcPts val="103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44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34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Perform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ea typeface="Times New Roman"/>
              </a:rPr>
              <a:t>exploratory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(EDA)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5" dirty="0">
                <a:solidFill>
                  <a:srgbClr val="282828"/>
                </a:solidFill>
                <a:latin typeface="Times New Roman"/>
                <a:ea typeface="Times New Roman"/>
              </a:rPr>
              <a:t>using</a:t>
            </a:r>
            <a:r>
              <a:rPr lang="en-US" altLang="zh-CN" sz="2150" spc="3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50" dirty="0">
                <a:solidFill>
                  <a:srgbClr val="282828"/>
                </a:solidFill>
                <a:latin typeface="Times New Roman"/>
                <a:ea typeface="Times New Roman"/>
              </a:rPr>
              <a:t>visualization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SQL</a:t>
            </a:r>
          </a:p>
          <a:p>
            <a:pPr>
              <a:lnSpc>
                <a:spcPts val="1100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5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0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Perform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interactive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visual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analytics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using</a:t>
            </a:r>
            <a:r>
              <a:rPr lang="en-US" altLang="zh-CN" sz="2150" spc="3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Folium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Plotly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Dash</a:t>
            </a:r>
          </a:p>
          <a:p>
            <a:pPr>
              <a:lnSpc>
                <a:spcPts val="102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55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4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Perform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predictive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using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classification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models</a:t>
            </a:r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50" spc="55" dirty="0">
                <a:solidFill>
                  <a:srgbClr val="756f6f"/>
                </a:solidFill>
                <a:latin typeface="Arial"/>
                <a:ea typeface="Arial"/>
              </a:rPr>
              <a:t>•</a:t>
            </a:r>
            <a:r>
              <a:rPr lang="en-US" altLang="zh-CN" sz="1850" spc="44" dirty="0">
                <a:solidFill>
                  <a:srgbClr val="756f6f"/>
                </a:solidFill>
                <a:latin typeface="Arial"/>
                <a:cs typeface="Arial"/>
              </a:rPr>
              <a:t>  </a:t>
            </a:r>
            <a:r>
              <a:rPr lang="en-US" altLang="zh-CN" sz="1850" spc="100" dirty="0">
                <a:solidFill>
                  <a:srgbClr val="756f6f"/>
                </a:solidFill>
                <a:latin typeface="Times New Roman"/>
                <a:ea typeface="Times New Roman"/>
              </a:rPr>
              <a:t>How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0" dirty="0">
                <a:solidFill>
                  <a:srgbClr val="756f6f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50" spc="44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0" dirty="0">
                <a:solidFill>
                  <a:srgbClr val="756f6f"/>
                </a:solidFill>
                <a:latin typeface="Times New Roman"/>
                <a:ea typeface="Times New Roman"/>
              </a:rPr>
              <a:t>build,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0" dirty="0">
                <a:solidFill>
                  <a:srgbClr val="756f6f"/>
                </a:solidFill>
                <a:latin typeface="Times New Roman"/>
                <a:ea typeface="Times New Roman"/>
              </a:rPr>
              <a:t>tune,</a:t>
            </a:r>
            <a:r>
              <a:rPr lang="en-US" altLang="zh-CN" sz="1850" spc="44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4" dirty="0">
                <a:solidFill>
                  <a:srgbClr val="756f6f"/>
                </a:solidFill>
                <a:latin typeface="Times New Roman"/>
                <a:ea typeface="Times New Roman"/>
              </a:rPr>
              <a:t>evaluate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60" dirty="0">
                <a:solidFill>
                  <a:srgbClr val="756f6f"/>
                </a:solidFill>
                <a:latin typeface="Times New Roman"/>
                <a:ea typeface="Times New Roman"/>
              </a:rPr>
              <a:t>classification</a:t>
            </a:r>
            <a:r>
              <a:rPr lang="en-US" altLang="zh-CN" sz="1850" spc="40" dirty="0">
                <a:solidFill>
                  <a:srgbClr val="756f6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50" spc="75" dirty="0">
                <a:solidFill>
                  <a:srgbClr val="756f6f"/>
                </a:solidFill>
                <a:latin typeface="Times New Roman"/>
                <a:ea typeface="Times New Roman"/>
              </a:rPr>
              <a:t>models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53089" y="6121313"/>
            <a:ext cx="133707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862012" y="472738"/>
            <a:ext cx="9007347" cy="23732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60" dirty="0">
                <a:solidFill>
                  <a:srgbClr val="0947c9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3650" spc="2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ea typeface="Times New Roman"/>
              </a:rPr>
              <a:t>Collection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8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2150" spc="50" dirty="0">
                <a:solidFill>
                  <a:srgbClr val="282828"/>
                </a:solidFill>
                <a:latin typeface="Arial"/>
                <a:ea typeface="Arial"/>
              </a:rPr>
              <a:t>•</a:t>
            </a:r>
            <a:r>
              <a:rPr lang="en-US" altLang="zh-CN" sz="2150" spc="44" dirty="0">
                <a:solidFill>
                  <a:srgbClr val="282828"/>
                </a:solidFill>
                <a:latin typeface="Arial"/>
                <a:cs typeface="Arial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Datasets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0" dirty="0">
                <a:solidFill>
                  <a:srgbClr val="282828"/>
                </a:solidFill>
                <a:latin typeface="Times New Roman"/>
                <a:ea typeface="Times New Roman"/>
              </a:rPr>
              <a:t>collected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5" dirty="0">
                <a:solidFill>
                  <a:srgbClr val="282828"/>
                </a:solidFill>
                <a:latin typeface="Times New Roman"/>
                <a:ea typeface="Times New Roman"/>
              </a:rPr>
              <a:t>from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4" dirty="0">
                <a:solidFill>
                  <a:srgbClr val="282828"/>
                </a:solidFill>
                <a:latin typeface="Times New Roman"/>
                <a:ea typeface="Times New Roman"/>
              </a:rPr>
              <a:t>Rest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0" dirty="0">
                <a:solidFill>
                  <a:srgbClr val="282828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2150" spc="44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89" dirty="0">
                <a:solidFill>
                  <a:srgbClr val="282828"/>
                </a:solidFill>
                <a:latin typeface="Times New Roman"/>
                <a:ea typeface="Times New Roman"/>
              </a:rPr>
              <a:t>API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69" dirty="0">
                <a:solidFill>
                  <a:srgbClr val="282828"/>
                </a:solidFill>
                <a:latin typeface="Times New Roman"/>
                <a:ea typeface="Times New Roman"/>
              </a:rPr>
              <a:t>webscrapping</a:t>
            </a:r>
            <a:r>
              <a:rPr lang="en-US" altLang="zh-CN" sz="2150" spc="40" dirty="0">
                <a:solidFill>
                  <a:srgbClr val="282828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150" spc="75" dirty="0">
                <a:solidFill>
                  <a:srgbClr val="282828"/>
                </a:solidFill>
                <a:latin typeface="Times New Roman"/>
                <a:ea typeface="Times New Roman"/>
              </a:rPr>
              <a:t>Wikipedia</a:t>
            </a:r>
          </a:p>
          <a:p>
            <a:pPr>
              <a:lnSpc>
                <a:spcPts val="1355"/>
              </a:lnSpc>
            </a:pPr>
            <a:endParaRPr lang="en-US" dirty="0" smtClean="0"/>
          </a:p>
          <a:p>
            <a:pPr marL="0" indent="457517">
              <a:lnSpc>
                <a:spcPct val="100000"/>
              </a:lnSpc>
            </a:pPr>
            <a:r>
              <a:rPr lang="en-US" altLang="zh-CN" sz="1800" spc="3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25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information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obtained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API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rocket,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launches,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information.</a:t>
            </a:r>
          </a:p>
          <a:p>
            <a:pPr>
              <a:lnSpc>
                <a:spcPts val="1430"/>
              </a:lnSpc>
            </a:pPr>
            <a:endParaRPr lang="en-US" dirty="0" smtClean="0"/>
          </a:p>
          <a:p>
            <a:pPr marL="0" indent="915352">
              <a:lnSpc>
                <a:spcPct val="10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400" spc="64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4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Space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X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REST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API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URL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4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Times New Roman"/>
                <a:ea typeface="Times New Roman"/>
              </a:rPr>
              <a:t>api.spacexdata.com/v4/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656839" y="3264931"/>
            <a:ext cx="610231" cy="6461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8100">
              <a:lnSpc>
                <a:spcPct val="100000"/>
              </a:lnSpc>
            </a:pP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Sp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aceX</a:t>
            </a:r>
          </a:p>
          <a:p>
            <a:pPr marL="0">
              <a:lnSpc>
                <a:spcPct val="100000"/>
              </a:lnSpc>
            </a:pP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Rest</a:t>
            </a:r>
            <a:r>
              <a:rPr lang="en-US" altLang="zh-CN" sz="1400" spc="-35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API</a:t>
            </a:r>
          </a:p>
          <a:p>
            <a:pPr marL="0" indent="180975">
              <a:lnSpc>
                <a:spcPct val="100000"/>
              </a:lnSpc>
            </a:pPr>
            <a:r>
              <a:rPr lang="en-US" altLang="zh-CN" sz="1400" spc="-5" dirty="0">
                <a:solidFill>
                  <a:srgbClr val="fefefe"/>
                </a:solidFill>
                <a:latin typeface="Calibri"/>
                <a:ea typeface="Calibri"/>
              </a:rPr>
              <a:t>ca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ll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848478" y="3369071"/>
            <a:ext cx="836002" cy="432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API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returns</a:t>
            </a:r>
          </a:p>
          <a:p>
            <a:pPr marL="0" indent="95250">
              <a:lnSpc>
                <a:spcPct val="100000"/>
              </a:lnSpc>
            </a:pP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JSON</a:t>
            </a:r>
            <a:r>
              <a:rPr lang="en-US" altLang="zh-CN" sz="1400" spc="-94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file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205726" y="3228156"/>
            <a:ext cx="856936" cy="7155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 marL="19050" indent="190500">
              <a:lnSpc>
                <a:spcPct val="111666"/>
              </a:lnSpc>
            </a:pP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M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ake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Dat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aframe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20" dirty="0">
                <a:solidFill>
                  <a:srgbClr val="fefefe"/>
                </a:solidFill>
                <a:latin typeface="Calibri"/>
                <a:ea typeface="Calibri"/>
              </a:rPr>
              <a:t>from</a:t>
            </a:r>
            <a:r>
              <a:rPr lang="en-US" altLang="zh-CN" sz="1400" spc="-109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25" dirty="0">
                <a:solidFill>
                  <a:srgbClr val="fefefe"/>
                </a:solidFill>
                <a:latin typeface="Calibri"/>
                <a:ea typeface="Calibri"/>
              </a:rPr>
              <a:t>JSON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474200" y="3261756"/>
            <a:ext cx="809111" cy="6461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Clean</a:t>
            </a:r>
            <a:r>
              <a:rPr lang="en-US" altLang="zh-CN" sz="1400" spc="64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Data</a:t>
            </a:r>
          </a:p>
          <a:p>
            <a:pPr marL="0">
              <a:lnSpc>
                <a:spcPct val="100000"/>
              </a:lnSpc>
            </a:pP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and</a:t>
            </a:r>
            <a:r>
              <a:rPr lang="en-US" altLang="zh-CN" sz="1400" spc="-10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export</a:t>
            </a:r>
          </a:p>
          <a:p>
            <a:pPr marL="0" indent="343281">
              <a:lnSpc>
                <a:spcPct val="100000"/>
              </a:lnSpc>
            </a:pPr>
            <a:r>
              <a:rPr lang="en-US" altLang="zh-CN" sz="1400" spc="-15" dirty="0">
                <a:solidFill>
                  <a:srgbClr val="fefefe"/>
                </a:solidFill>
                <a:latin typeface="Calibri"/>
                <a:ea typeface="Calibri"/>
              </a:rPr>
              <a:t>it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19530" y="4265030"/>
            <a:ext cx="9767758" cy="936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spc="34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800" spc="30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information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obtained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by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the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webscrapping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Wikipedia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are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launches,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landing,</a:t>
            </a:r>
          </a:p>
          <a:p>
            <a:pPr marL="0" indent="228980">
              <a:lnSpc>
                <a:spcPct val="100000"/>
              </a:lnSpc>
            </a:pP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payload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information.</a:t>
            </a:r>
          </a:p>
          <a:p>
            <a:pPr>
              <a:lnSpc>
                <a:spcPts val="1375"/>
              </a:lnSpc>
            </a:pPr>
            <a:endParaRPr lang="en-US" dirty="0" smtClean="0"/>
          </a:p>
          <a:p>
            <a:pPr marL="0" indent="457834">
              <a:lnSpc>
                <a:spcPct val="100000"/>
              </a:lnSpc>
            </a:pPr>
            <a:r>
              <a:rPr lang="en-US" altLang="zh-CN" sz="1400" spc="2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1400" spc="34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1400" spc="50" dirty="0">
                <a:solidFill>
                  <a:srgbClr val="000000"/>
                </a:solidFill>
                <a:latin typeface="Times New Roman"/>
                <a:ea typeface="Times New Roman"/>
              </a:rPr>
              <a:t>URL</a:t>
            </a:r>
            <a:r>
              <a:rPr lang="en-US" altLang="zh-CN" sz="14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0" dirty="0">
                <a:solidFill>
                  <a:srgbClr val="000000"/>
                </a:solidFill>
                <a:latin typeface="Times New Roman"/>
                <a:ea typeface="Times New Roman"/>
              </a:rPr>
              <a:t>is</a:t>
            </a:r>
            <a:r>
              <a:rPr lang="en-US" altLang="zh-CN" sz="14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400" spc="34" dirty="0">
                <a:solidFill>
                  <a:srgbClr val="000000"/>
                </a:solidFill>
                <a:latin typeface="Times New Roman"/>
                <a:ea typeface="Times New Roman"/>
              </a:rPr>
              <a:t>https://en.wikipedia.org/w/index.php?title=List_of_Falcon_9_and_Falcon_Heavy_launches&amp;oldid=1027686922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76829" y="5456316"/>
            <a:ext cx="765399" cy="875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Get</a:t>
            </a:r>
            <a:r>
              <a:rPr lang="en-US" altLang="zh-CN" sz="1400" spc="114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HTML</a:t>
            </a:r>
          </a:p>
          <a:p>
            <a:pPr marL="0" indent="28575">
              <a:lnSpc>
                <a:spcPct val="100000"/>
              </a:lnSpc>
              <a:spcBef>
                <a:spcPts val="120"/>
              </a:spcBef>
            </a:pPr>
            <a:r>
              <a:rPr lang="en-US" altLang="zh-CN" sz="1400" spc="25" dirty="0">
                <a:solidFill>
                  <a:srgbClr val="fefefe"/>
                </a:solidFill>
                <a:latin typeface="Calibri"/>
                <a:ea typeface="Calibri"/>
              </a:rPr>
              <a:t>resp</a:t>
            </a:r>
            <a:r>
              <a:rPr lang="en-US" altLang="zh-CN" sz="1400" spc="20" dirty="0">
                <a:solidFill>
                  <a:srgbClr val="fefefe"/>
                </a:solidFill>
                <a:latin typeface="Calibri"/>
                <a:ea typeface="Calibri"/>
              </a:rPr>
              <a:t>onse</a:t>
            </a:r>
          </a:p>
          <a:p>
            <a:pPr marL="0" indent="200405">
              <a:lnSpc>
                <a:spcPct val="100000"/>
              </a:lnSpc>
            </a:pPr>
            <a:r>
              <a:rPr lang="en-US" altLang="zh-CN" sz="1400" spc="25" dirty="0">
                <a:solidFill>
                  <a:srgbClr val="fefefe"/>
                </a:solidFill>
                <a:latin typeface="Calibri"/>
                <a:ea typeface="Calibri"/>
              </a:rPr>
              <a:t>f</a:t>
            </a:r>
            <a:r>
              <a:rPr lang="en-US" altLang="zh-CN" sz="1400" spc="20" dirty="0">
                <a:solidFill>
                  <a:srgbClr val="fefefe"/>
                </a:solidFill>
                <a:latin typeface="Calibri"/>
                <a:ea typeface="Calibri"/>
              </a:rPr>
              <a:t>rom</a:t>
            </a:r>
          </a:p>
          <a:p>
            <a:pPr marL="0">
              <a:lnSpc>
                <a:spcPct val="100000"/>
              </a:lnSpc>
            </a:pP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Wiki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pedia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712334" y="5546169"/>
            <a:ext cx="1031478" cy="6461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6200">
              <a:lnSpc>
                <a:spcPct val="100000"/>
              </a:lnSpc>
            </a:pP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Extract</a:t>
            </a:r>
            <a:r>
              <a:rPr lang="en-US" altLang="zh-CN" sz="1400" spc="-40" dirty="0">
                <a:solidFill>
                  <a:srgbClr val="fefefe"/>
                </a:solidFill>
                <a:latin typeface="Calibri"/>
                <a:cs typeface="Calibri"/>
              </a:rPr>
              <a:t> 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data</a:t>
            </a:r>
          </a:p>
          <a:p>
            <a:pPr marL="0" indent="352425">
              <a:lnSpc>
                <a:spcPct val="100000"/>
              </a:lnSpc>
            </a:pP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wi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th</a:t>
            </a:r>
          </a:p>
          <a:p>
            <a:pPr marL="0">
              <a:lnSpc>
                <a:spcPct val="100000"/>
              </a:lnSpc>
            </a:pP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Beaut</a:t>
            </a:r>
            <a:r>
              <a:rPr lang="en-US" altLang="zh-CN" sz="1400" dirty="0">
                <a:solidFill>
                  <a:srgbClr val="fefefe"/>
                </a:solidFill>
                <a:latin typeface="Calibri"/>
                <a:ea typeface="Calibri"/>
              </a:rPr>
              <a:t>ifulSoup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228840" y="5652849"/>
            <a:ext cx="797615" cy="432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190500">
              <a:lnSpc>
                <a:spcPct val="100000"/>
              </a:lnSpc>
            </a:pPr>
            <a:r>
              <a:rPr lang="en-US" altLang="zh-CN" sz="1400" spc="-10" dirty="0">
                <a:solidFill>
                  <a:srgbClr val="fefefe"/>
                </a:solidFill>
                <a:latin typeface="Calibri"/>
                <a:ea typeface="Calibri"/>
              </a:rPr>
              <a:t>Ma</a:t>
            </a:r>
            <a:r>
              <a:rPr lang="en-US" altLang="zh-CN" sz="1400" spc="-5" dirty="0">
                <a:solidFill>
                  <a:srgbClr val="fefefe"/>
                </a:solidFill>
                <a:latin typeface="Calibri"/>
                <a:ea typeface="Calibri"/>
              </a:rPr>
              <a:t>ke</a:t>
            </a:r>
          </a:p>
          <a:p>
            <a:pPr marL="0">
              <a:lnSpc>
                <a:spcPct val="100000"/>
              </a:lnSpc>
            </a:pPr>
            <a:r>
              <a:rPr lang="en-US" altLang="zh-CN" sz="1400" spc="15" dirty="0">
                <a:solidFill>
                  <a:srgbClr val="fefefe"/>
                </a:solidFill>
                <a:latin typeface="Calibri"/>
                <a:ea typeface="Calibri"/>
              </a:rPr>
              <a:t>Da</a:t>
            </a: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taframe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621266" y="5652849"/>
            <a:ext cx="494024" cy="432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15" dirty="0">
                <a:solidFill>
                  <a:srgbClr val="fefefe"/>
                </a:solidFill>
                <a:latin typeface="Calibri"/>
                <a:ea typeface="Calibri"/>
              </a:rPr>
              <a:t>Exp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ort</a:t>
            </a:r>
          </a:p>
          <a:p>
            <a:pPr marL="0" indent="66928">
              <a:lnSpc>
                <a:spcPct val="100000"/>
              </a:lnSpc>
            </a:pPr>
            <a:r>
              <a:rPr lang="en-US" altLang="zh-CN" sz="1400" spc="10" dirty="0">
                <a:solidFill>
                  <a:srgbClr val="fefefe"/>
                </a:solidFill>
                <a:latin typeface="Calibri"/>
                <a:ea typeface="Calibri"/>
              </a:rPr>
              <a:t>Da</a:t>
            </a:r>
            <a:r>
              <a:rPr lang="en-US" altLang="zh-CN" sz="1400" spc="5" dirty="0">
                <a:solidFill>
                  <a:srgbClr val="fefefe"/>
                </a:solidFill>
                <a:latin typeface="Calibri"/>
                <a:ea typeface="Calibri"/>
              </a:rPr>
              <a:t>ta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253089" y="6121313"/>
            <a:ext cx="133707" cy="236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8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787400" y="472484"/>
            <a:ext cx="6660505" cy="4594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4612">
              <a:lnSpc>
                <a:spcPct val="100000"/>
              </a:lnSpc>
            </a:pPr>
            <a:r>
              <a:rPr lang="en-US" altLang="zh-CN" sz="3650" spc="40" dirty="0">
                <a:solidFill>
                  <a:srgbClr val="0947c9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3650" spc="2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34" dirty="0">
                <a:solidFill>
                  <a:srgbClr val="0947c9"/>
                </a:solidFill>
                <a:latin typeface="Times New Roman"/>
                <a:ea typeface="Times New Roman"/>
              </a:rPr>
              <a:t>Collection</a:t>
            </a:r>
            <a:r>
              <a:rPr lang="en-US" altLang="zh-CN" sz="3650" spc="2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3650" spc="2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44" dirty="0">
                <a:solidFill>
                  <a:srgbClr val="0947c9"/>
                </a:solidFill>
                <a:latin typeface="Times New Roman"/>
                <a:ea typeface="Times New Roman"/>
              </a:rPr>
              <a:t>SpaceX</a:t>
            </a:r>
            <a:r>
              <a:rPr lang="en-US" altLang="zh-CN" sz="3650" spc="25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55" dirty="0">
                <a:solidFill>
                  <a:srgbClr val="0947c9"/>
                </a:solidFill>
                <a:latin typeface="Times New Roman"/>
                <a:ea typeface="Times New Roman"/>
              </a:rPr>
              <a:t>API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6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1.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Getting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Response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from</a:t>
            </a:r>
            <a:r>
              <a:rPr lang="en-US" altLang="zh-CN" sz="1800" spc="-69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API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945"/>
              </a:lnSpc>
            </a:pPr>
            <a:endParaRPr lang="en-US" dirty="0" smtClean="0"/>
          </a:p>
          <a:p>
            <a:pPr marL="0" indent="3888994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4.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dictionary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with</a:t>
            </a:r>
            <a:r>
              <a:rPr lang="en-US" altLang="zh-CN" sz="18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7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2.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Convert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Response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to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JSON</a:t>
            </a:r>
            <a:r>
              <a:rPr lang="en-US" altLang="zh-CN" sz="18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File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754"/>
              </a:lnSpc>
            </a:pPr>
            <a:endParaRPr lang="en-US" dirty="0" smtClean="0"/>
          </a:p>
          <a:p>
            <a:pPr marL="0" indent="7620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3.</a:t>
            </a:r>
            <a:r>
              <a:rPr lang="en-US" altLang="zh-CN" sz="1800" spc="-89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Transform</a:t>
            </a:r>
            <a:r>
              <a:rPr lang="en-US" altLang="zh-CN" sz="1800" spc="-1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956675" y="1596945"/>
            <a:ext cx="1877588" cy="355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5.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dataframe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530"/>
              </a:lnSpc>
            </a:pPr>
            <a:endParaRPr lang="en-US" dirty="0" smtClean="0"/>
          </a:p>
          <a:p>
            <a:pPr marL="0" indent="66675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6.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Filter</a:t>
            </a:r>
            <a:r>
              <a:rPr lang="en-US" altLang="zh-CN" sz="18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dataframe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979"/>
              </a:lnSpc>
            </a:pPr>
            <a:endParaRPr lang="en-US" dirty="0" smtClean="0"/>
          </a:p>
          <a:p>
            <a:pPr marL="0" indent="66675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7.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Export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to</a:t>
            </a:r>
            <a:r>
              <a:rPr lang="en-US" altLang="zh-CN" sz="18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file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61694" y="6095132"/>
            <a:ext cx="10639401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0391394" algn="l"/>
              </a:tabLst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6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	</a:t>
            </a:r>
            <a:r>
              <a:rPr lang="en-US" altLang="zh-CN" sz="1550" spc="135" dirty="0">
                <a:solidFill>
                  <a:srgbClr val="1b7bda"/>
                </a:solidFill>
                <a:latin typeface="Times New Roman"/>
                <a:ea typeface="Times New Roman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2">
					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1014730" y="625519"/>
            <a:ext cx="5346319" cy="5562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650" spc="89" dirty="0">
                <a:solidFill>
                  <a:srgbClr val="0947c9"/>
                </a:solidFill>
                <a:latin typeface="Times New Roman"/>
                <a:ea typeface="Times New Roman"/>
              </a:rPr>
              <a:t>Data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0" dirty="0">
                <a:solidFill>
                  <a:srgbClr val="0947c9"/>
                </a:solidFill>
                <a:latin typeface="Times New Roman"/>
                <a:ea typeface="Times New Roman"/>
              </a:rPr>
              <a:t>Collection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69" dirty="0">
                <a:solidFill>
                  <a:srgbClr val="0947c9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3650" spc="50" dirty="0">
                <a:solidFill>
                  <a:srgbClr val="0947c9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50" spc="85" dirty="0">
                <a:solidFill>
                  <a:srgbClr val="0947c9"/>
                </a:solidFill>
                <a:latin typeface="Times New Roman"/>
                <a:ea typeface="Times New Roman"/>
              </a:rPr>
              <a:t>Scraping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44537" y="1730295"/>
            <a:ext cx="2978375" cy="46358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1.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Getting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Response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from</a:t>
            </a:r>
            <a:r>
              <a:rPr lang="en-US" altLang="zh-CN" sz="1800" spc="-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HTML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25"/>
              </a:lnSpc>
            </a:pPr>
            <a:endParaRPr lang="en-US" dirty="0" smtClean="0"/>
          </a:p>
          <a:p>
            <a:pPr marL="0" indent="14287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2.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BeautifulSoup</a:t>
            </a:r>
            <a:r>
              <a:rPr lang="en-US" altLang="zh-CN" sz="1800" spc="5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Object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100"/>
              </a:lnSpc>
            </a:pPr>
            <a:endParaRPr lang="en-US" dirty="0" smtClean="0"/>
          </a:p>
          <a:p>
            <a:pPr marL="0" indent="14287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3.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Find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all</a:t>
            </a:r>
            <a:r>
              <a:rPr lang="en-US" altLang="zh-CN" sz="1800" spc="89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tables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350"/>
              </a:lnSpc>
            </a:pPr>
            <a:endParaRPr lang="en-US" dirty="0" smtClean="0"/>
          </a:p>
          <a:p>
            <a:pPr marL="0" indent="14287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4.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Get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column</a:t>
            </a:r>
            <a:r>
              <a:rPr lang="en-US" altLang="zh-CN" sz="18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names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219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3"/>
              </a:rPr>
              <a:t>Link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to</a:t>
            </a:r>
            <a:r>
              <a:rPr lang="en-US" altLang="zh-CN" sz="1800" spc="50" dirty="0">
                <a:solidFill>
                  <a:srgbClr val="0361c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361c0"/>
                </a:solidFill>
                <a:latin typeface="Calibri"/>
                <a:ea typeface="Calibri"/>
                <a:hlinkClick r:id="rId2"/>
              </a:rPr>
              <a:t>code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504944" y="1730295"/>
            <a:ext cx="1848076" cy="274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5.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800" spc="8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dictionary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432165" y="1568370"/>
            <a:ext cx="3370605" cy="4789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81253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6.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Add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to</a:t>
            </a:r>
            <a:r>
              <a:rPr lang="en-US" altLang="zh-CN" sz="1800" spc="-8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keys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39"/>
              </a:lnSpc>
            </a:pPr>
            <a:endParaRPr lang="en-US" dirty="0" smtClean="0"/>
          </a:p>
          <a:p>
            <a:pPr marL="0" indent="553084">
              <a:lnSpc>
                <a:spcPct val="100000"/>
              </a:lnSpc>
            </a:pP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See</a:t>
            </a:r>
            <a:r>
              <a:rPr lang="en-US" altLang="zh-CN" sz="1200" spc="2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notebook</a:t>
            </a:r>
            <a:r>
              <a:rPr lang="en-US" altLang="zh-CN" sz="1200" spc="2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for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the</a:t>
            </a:r>
            <a:r>
              <a:rPr lang="en-US" altLang="zh-CN" sz="1200" spc="2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rest</a:t>
            </a:r>
            <a:r>
              <a:rPr lang="en-US" altLang="zh-CN" sz="1200" spc="25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of</a:t>
            </a:r>
            <a:r>
              <a:rPr lang="en-US" altLang="zh-CN" sz="1200" spc="3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Calibri"/>
                <a:ea typeface="Calibri"/>
              </a:rPr>
              <a:t>code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5"/>
              </a:lnSpc>
            </a:pPr>
            <a:endParaRPr lang="en-US" dirty="0" smtClean="0"/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7.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Create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dataframe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from</a:t>
            </a:r>
            <a:r>
              <a:rPr lang="en-US" altLang="zh-CN" sz="1800" spc="44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dictionary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475"/>
              </a:lnSpc>
            </a:pPr>
            <a:endParaRPr lang="en-US" dirty="0" smtClean="0"/>
          </a:p>
          <a:p>
            <a:pPr marL="0" indent="381253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8.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Export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to</a:t>
            </a:r>
            <a:r>
              <a:rPr lang="en-US" altLang="zh-CN" sz="1800" spc="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Calibri"/>
              </a:rPr>
              <a:t>file</a:t>
            </a:r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>
              <a:lnSpc>
                <a:spcPts val="1000"/>
              </a:lnSpc>
            </a:pPr>
            <a:endParaRPr lang="en-US" dirty="0" smtClean="0"/>
          </a:p>
          <a:p>
            <a:pPr marL="0" indent="2820923">
              <a:lnSpc>
                <a:spcPct val="100000"/>
              </a:lnSpc>
            </a:pPr>
            <a:r>
              <a:rPr lang="en-US" altLang="zh-CN" sz="1550" spc="164" dirty="0">
                <a:solidFill>
                  <a:srgbClr val="1b7bda"/>
                </a:solidFill>
                <a:latin typeface="Times New Roman"/>
                <a:ea typeface="Times New Roman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/>
  <cp:revision>1</cp:revision>
  <dcterms:created xsi:type="dcterms:W3CDTF">2011-01-21T15:00:27Z</dcterms:created>
  <dcterms:modified xsi:type="dcterms:W3CDTF">2011-01-21T15:01:14Z</dcterms:modified>
</cp:coreProperties>
</file>

<file path=docProps/thumbnail.jpeg>
</file>